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56" r:id="rId2"/>
    <p:sldId id="258" r:id="rId3"/>
    <p:sldId id="259" r:id="rId4"/>
    <p:sldId id="261" r:id="rId5"/>
    <p:sldId id="260" r:id="rId6"/>
    <p:sldId id="271" r:id="rId7"/>
    <p:sldId id="272" r:id="rId8"/>
    <p:sldId id="273" r:id="rId9"/>
    <p:sldId id="315" r:id="rId10"/>
    <p:sldId id="316" r:id="rId11"/>
    <p:sldId id="262" r:id="rId12"/>
    <p:sldId id="264" r:id="rId13"/>
    <p:sldId id="319" r:id="rId14"/>
    <p:sldId id="266" r:id="rId15"/>
    <p:sldId id="317" r:id="rId16"/>
    <p:sldId id="267" r:id="rId17"/>
    <p:sldId id="268" r:id="rId18"/>
    <p:sldId id="269" r:id="rId19"/>
    <p:sldId id="275" r:id="rId20"/>
    <p:sldId id="276" r:id="rId21"/>
    <p:sldId id="277" r:id="rId22"/>
    <p:sldId id="278" r:id="rId23"/>
    <p:sldId id="279" r:id="rId24"/>
    <p:sldId id="280" r:id="rId25"/>
    <p:sldId id="281" r:id="rId26"/>
    <p:sldId id="282" r:id="rId27"/>
    <p:sldId id="283" r:id="rId28"/>
    <p:sldId id="284" r:id="rId29"/>
    <p:sldId id="287" r:id="rId30"/>
    <p:sldId id="285" r:id="rId31"/>
    <p:sldId id="286"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20" r:id="rId60"/>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714" autoAdjust="0"/>
  </p:normalViewPr>
  <p:slideViewPr>
    <p:cSldViewPr>
      <p:cViewPr>
        <p:scale>
          <a:sx n="90" d="100"/>
          <a:sy n="90" d="100"/>
        </p:scale>
        <p:origin x="-1002" y="-78"/>
      </p:cViewPr>
      <p:guideLst>
        <p:guide orient="horz" pos="2160"/>
        <p:guide pos="2880"/>
      </p:guideLst>
    </p:cSldViewPr>
  </p:slideViewPr>
  <p:outlineViewPr>
    <p:cViewPr>
      <p:scale>
        <a:sx n="33" d="100"/>
        <a:sy n="33" d="100"/>
      </p:scale>
      <p:origin x="0" y="7014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28EC05-BB91-4EBB-A8C0-9E87BD1B2B1F}" type="datetimeFigureOut">
              <a:rPr lang="nl-NL" smtClean="0"/>
              <a:pPr/>
              <a:t>7-11-2014</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0DC84C-C960-45F6-906B-48D6251C72A7}" type="slidenum">
              <a:rPr lang="nl-NL" smtClean="0"/>
              <a:pPr/>
              <a:t>‹nr.›</a:t>
            </a:fld>
            <a:endParaRPr lang="nl-N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a:t>
            </a:fld>
            <a:endParaRPr lang="nl-N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10</a:t>
            </a:fld>
            <a:endParaRPr lang="nl-N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11</a:t>
            </a:fld>
            <a:endParaRPr lang="nl-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12</a:t>
            </a:fld>
            <a:endParaRPr lang="nl-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13</a:t>
            </a:fld>
            <a:endParaRPr lang="nl-N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14</a:t>
            </a:fld>
            <a:endParaRPr lang="nl-N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15</a:t>
            </a:fld>
            <a:endParaRPr lang="nl-NL"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16</a:t>
            </a:fld>
            <a:endParaRPr lang="nl-NL"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17</a:t>
            </a:fld>
            <a:endParaRPr lang="nl-N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18</a:t>
            </a:fld>
            <a:endParaRPr lang="nl-NL"/>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19</a:t>
            </a:fld>
            <a:endParaRPr 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a:t>
            </a:fld>
            <a:endParaRPr lang="nl-N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20</a:t>
            </a:fld>
            <a:endParaRPr lang="nl-N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21</a:t>
            </a:fld>
            <a:endParaRPr lang="nl-N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22</a:t>
            </a:fld>
            <a:endParaRPr lang="nl-NL"/>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23</a:t>
            </a:fld>
            <a:endParaRPr lang="nl-N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24</a:t>
            </a:fld>
            <a:endParaRPr lang="nl-NL"/>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25</a:t>
            </a:fld>
            <a:endParaRPr lang="nl-NL"/>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26</a:t>
            </a:fld>
            <a:endParaRPr lang="nl-NL"/>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27</a:t>
            </a:fld>
            <a:endParaRPr lang="nl-NL"/>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28</a:t>
            </a:fld>
            <a:endParaRPr lang="nl-NL"/>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29</a:t>
            </a:fld>
            <a:endParaRPr lang="nl-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a:t>
            </a:fld>
            <a:endParaRPr lang="nl-NL"/>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30</a:t>
            </a:fld>
            <a:endParaRPr lang="nl-NL"/>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31</a:t>
            </a:fld>
            <a:endParaRPr lang="nl-NL"/>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32</a:t>
            </a:fld>
            <a:endParaRPr lang="nl-NL"/>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33</a:t>
            </a:fld>
            <a:endParaRPr lang="nl-NL"/>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34</a:t>
            </a:fld>
            <a:endParaRPr lang="nl-NL"/>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35</a:t>
            </a:fld>
            <a:endParaRPr lang="nl-NL"/>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36</a:t>
            </a:fld>
            <a:endParaRPr lang="nl-NL"/>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37</a:t>
            </a:fld>
            <a:endParaRPr lang="nl-NL"/>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38</a:t>
            </a:fld>
            <a:endParaRPr lang="nl-NL"/>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39</a:t>
            </a:fld>
            <a:endParaRPr lang="nl-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a:t>
            </a:fld>
            <a:endParaRPr lang="nl-NL"/>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40</a:t>
            </a:fld>
            <a:endParaRPr lang="nl-NL"/>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41</a:t>
            </a:fld>
            <a:endParaRPr lang="nl-NL"/>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42</a:t>
            </a:fld>
            <a:endParaRPr lang="nl-NL"/>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43</a:t>
            </a:fld>
            <a:endParaRPr lang="nl-NL"/>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44</a:t>
            </a:fld>
            <a:endParaRPr lang="nl-NL"/>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45</a:t>
            </a:fld>
            <a:endParaRPr lang="nl-NL"/>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46</a:t>
            </a:fld>
            <a:endParaRPr lang="nl-NL"/>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47</a:t>
            </a:fld>
            <a:endParaRPr lang="nl-NL"/>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48</a:t>
            </a:fld>
            <a:endParaRPr lang="nl-NL"/>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49</a:t>
            </a:fld>
            <a:endParaRPr lang="nl-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a:t>
            </a:fld>
            <a:endParaRPr lang="nl-NL"/>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50</a:t>
            </a:fld>
            <a:endParaRPr lang="nl-NL"/>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51</a:t>
            </a:fld>
            <a:endParaRPr lang="nl-NL"/>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52</a:t>
            </a:fld>
            <a:endParaRPr lang="nl-NL"/>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53</a:t>
            </a:fld>
            <a:endParaRPr lang="nl-NL"/>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54</a:t>
            </a:fld>
            <a:endParaRPr lang="nl-NL"/>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55</a:t>
            </a:fld>
            <a:endParaRPr lang="nl-NL"/>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56</a:t>
            </a:fld>
            <a:endParaRPr lang="nl-NL"/>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57</a:t>
            </a:fld>
            <a:endParaRPr lang="nl-NL"/>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58</a:t>
            </a:fld>
            <a:endParaRPr lang="nl-NL"/>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59</a:t>
            </a:fld>
            <a:endParaRPr lang="nl-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6</a:t>
            </a:fld>
            <a:endParaRPr 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7</a:t>
            </a:fld>
            <a:endParaRPr lang="nl-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8</a:t>
            </a:fld>
            <a:endParaRPr 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530DC84C-C960-45F6-906B-48D6251C72A7}" type="slidenum">
              <a:rPr lang="nl-NL" smtClean="0"/>
              <a:pPr/>
              <a:t>9</a:t>
            </a:fld>
            <a:endParaRPr lang="nl-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het opmaakprofiel van de modelondertitel te bewerken</a:t>
            </a:r>
            <a:endParaRPr lang="nl-NL"/>
          </a:p>
        </p:txBody>
      </p:sp>
      <p:sp>
        <p:nvSpPr>
          <p:cNvPr id="4" name="Tijdelijke aanduiding voor datum 3"/>
          <p:cNvSpPr>
            <a:spLocks noGrp="1"/>
          </p:cNvSpPr>
          <p:nvPr>
            <p:ph type="dt" sz="half" idx="10"/>
          </p:nvPr>
        </p:nvSpPr>
        <p:spPr/>
        <p:txBody>
          <a:bodyPr/>
          <a:lstStyle/>
          <a:p>
            <a:fld id="{971995CC-C420-4461-9ED1-9370A0B633CB}" type="datetimeFigureOut">
              <a:rPr lang="nl-NL" smtClean="0"/>
              <a:pPr/>
              <a:t>7-11-2014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971995CC-C420-4461-9ED1-9370A0B633CB}" type="datetimeFigureOut">
              <a:rPr lang="nl-NL" smtClean="0"/>
              <a:pPr/>
              <a:t>7-11-2014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971995CC-C420-4461-9ED1-9370A0B633CB}" type="datetimeFigureOut">
              <a:rPr lang="nl-NL" smtClean="0"/>
              <a:pPr/>
              <a:t>7-11-2014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971995CC-C420-4461-9ED1-9370A0B633CB}" type="datetimeFigureOut">
              <a:rPr lang="nl-NL" smtClean="0"/>
              <a:pPr/>
              <a:t>7-11-2014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971995CC-C420-4461-9ED1-9370A0B633CB}" type="datetimeFigureOut">
              <a:rPr lang="nl-NL" smtClean="0"/>
              <a:pPr/>
              <a:t>7-11-2014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971995CC-C420-4461-9ED1-9370A0B633CB}" type="datetimeFigureOut">
              <a:rPr lang="nl-NL" smtClean="0"/>
              <a:pPr/>
              <a:t>7-11-2014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971995CC-C420-4461-9ED1-9370A0B633CB}" type="datetimeFigureOut">
              <a:rPr lang="nl-NL" smtClean="0"/>
              <a:pPr/>
              <a:t>7-11-2014</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971995CC-C420-4461-9ED1-9370A0B633CB}" type="datetimeFigureOut">
              <a:rPr lang="nl-NL" smtClean="0"/>
              <a:pPr/>
              <a:t>7-11-2014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971995CC-C420-4461-9ED1-9370A0B633CB}" type="datetimeFigureOut">
              <a:rPr lang="nl-NL" smtClean="0"/>
              <a:pPr/>
              <a:t>7-11-2014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971995CC-C420-4461-9ED1-9370A0B633CB}" type="datetimeFigureOut">
              <a:rPr lang="nl-NL" smtClean="0"/>
              <a:pPr/>
              <a:t>7-11-2014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971995CC-C420-4461-9ED1-9370A0B633CB}" type="datetimeFigureOut">
              <a:rPr lang="nl-NL" smtClean="0"/>
              <a:pPr/>
              <a:t>7-11-2014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3DEC2371-FB35-4011-9344-853A0795011B}" type="slidenum">
              <a:rPr lang="nl-NL" smtClean="0"/>
              <a:pPr/>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1995CC-C420-4461-9ED1-9370A0B633CB}" type="datetimeFigureOut">
              <a:rPr lang="nl-NL" smtClean="0"/>
              <a:pPr/>
              <a:t>7-11-2014</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EC2371-FB35-4011-9344-853A0795011B}" type="slidenum">
              <a:rPr lang="nl-NL" smtClean="0"/>
              <a:pPr/>
              <a:t>‹nr.›</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40000"/>
            <a:lum/>
          </a:blip>
          <a:srcRect/>
          <a:stretch>
            <a:fillRect l="-25000" r="-25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Whisky proeven in </a:t>
            </a:r>
            <a:r>
              <a:rPr lang="nl-NL" dirty="0" err="1" smtClean="0"/>
              <a:t>d’n</a:t>
            </a:r>
            <a:r>
              <a:rPr lang="nl-NL" dirty="0" smtClean="0"/>
              <a:t> </a:t>
            </a:r>
            <a:r>
              <a:rPr lang="nl-NL" dirty="0" err="1" smtClean="0"/>
              <a:t>Ingel</a:t>
            </a:r>
            <a:endParaRPr lang="nl-NL" dirty="0"/>
          </a:p>
        </p:txBody>
      </p:sp>
      <p:sp>
        <p:nvSpPr>
          <p:cNvPr id="3" name="Ondertitel 2"/>
          <p:cNvSpPr>
            <a:spLocks noGrp="1"/>
          </p:cNvSpPr>
          <p:nvPr>
            <p:ph type="subTitle" idx="1"/>
          </p:nvPr>
        </p:nvSpPr>
        <p:spPr/>
        <p:txBody>
          <a:bodyPr/>
          <a:lstStyle/>
          <a:p>
            <a:r>
              <a:rPr lang="nl-NL" dirty="0" smtClean="0">
                <a:solidFill>
                  <a:schemeClr val="tx1">
                    <a:lumMod val="95000"/>
                    <a:lumOff val="5000"/>
                  </a:schemeClr>
                </a:solidFill>
              </a:rPr>
              <a:t>8 november en 13 december 2014</a:t>
            </a:r>
            <a:endParaRPr lang="nl-NL"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Intro</a:t>
            </a:r>
            <a:endParaRPr lang="nl-NL" sz="2800" dirty="0"/>
          </a:p>
        </p:txBody>
      </p:sp>
      <p:sp>
        <p:nvSpPr>
          <p:cNvPr id="3" name="Tijdelijke aanduiding voor inhoud 2"/>
          <p:cNvSpPr>
            <a:spLocks noGrp="1"/>
          </p:cNvSpPr>
          <p:nvPr>
            <p:ph idx="1"/>
          </p:nvPr>
        </p:nvSpPr>
        <p:spPr/>
        <p:txBody>
          <a:bodyPr/>
          <a:lstStyle/>
          <a:p>
            <a:pPr>
              <a:buNone/>
            </a:pPr>
            <a:r>
              <a:rPr lang="nl-NL" dirty="0" smtClean="0"/>
              <a:t>	</a:t>
            </a:r>
            <a:r>
              <a:rPr lang="nl-NL" sz="2800" dirty="0" smtClean="0"/>
              <a:t>Schotland is whiskyproductieland nummer één. Dit land telt meer distilleerderijen dan de rest van de wereld bij elkaar. Dat hangt niet alleen samen met de geschiedenis van het land, maar eveneens met het enthousiasme en de toewijding van de bewoners voor hun nationale drank. Scotch is inmiddels begonnen aan een zegetocht rond de aardbol. </a:t>
            </a:r>
          </a:p>
          <a:p>
            <a:endParaRPr lang="nl-NL"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nl-NL" sz="2800" b="1" dirty="0" smtClean="0"/>
              <a:t>Whisky regio’s Schotland</a:t>
            </a:r>
            <a:endParaRPr lang="nl-NL" sz="2800" b="1" dirty="0"/>
          </a:p>
        </p:txBody>
      </p:sp>
      <p:pic>
        <p:nvPicPr>
          <p:cNvPr id="22530" name="Picture 2"/>
          <p:cNvPicPr>
            <a:picLocks noGrp="1" noChangeAspect="1" noChangeArrowheads="1"/>
          </p:cNvPicPr>
          <p:nvPr>
            <p:ph sz="half" idx="1"/>
          </p:nvPr>
        </p:nvPicPr>
        <p:blipFill>
          <a:blip r:embed="rId3" cstate="print"/>
          <a:srcRect/>
          <a:stretch>
            <a:fillRect/>
          </a:stretch>
        </p:blipFill>
        <p:spPr bwMode="auto">
          <a:xfrm>
            <a:off x="457200" y="2705053"/>
            <a:ext cx="4038600" cy="2316256"/>
          </a:xfrm>
          <a:prstGeom prst="rect">
            <a:avLst/>
          </a:prstGeom>
          <a:noFill/>
          <a:ln w="9525">
            <a:noFill/>
            <a:miter lim="800000"/>
            <a:headEnd/>
            <a:tailEnd/>
          </a:ln>
        </p:spPr>
      </p:pic>
      <p:pic>
        <p:nvPicPr>
          <p:cNvPr id="22531" name="Picture 3"/>
          <p:cNvPicPr>
            <a:picLocks noGrp="1" noChangeAspect="1" noChangeArrowheads="1"/>
          </p:cNvPicPr>
          <p:nvPr>
            <p:ph sz="half" idx="2"/>
          </p:nvPr>
        </p:nvPicPr>
        <p:blipFill>
          <a:blip r:embed="rId4" cstate="print"/>
          <a:srcRect/>
          <a:stretch>
            <a:fillRect/>
          </a:stretch>
        </p:blipFill>
        <p:spPr bwMode="auto">
          <a:xfrm>
            <a:off x="4813680" y="1600200"/>
            <a:ext cx="3707639"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200" b="1" dirty="0" smtClean="0"/>
              <a:t>De whisky’s die we vanavond gaan proeven!</a:t>
            </a:r>
            <a:endParaRPr lang="nl-NL" sz="3200" b="1" dirty="0"/>
          </a:p>
        </p:txBody>
      </p:sp>
      <p:pic>
        <p:nvPicPr>
          <p:cNvPr id="4" name="Tijdelijke aanduiding voor inhoud 3" descr="D:\Users\Paul Hover\Desktop\Whisky foto's\2014-10-01 18.09.32.jpg"/>
          <p:cNvPicPr>
            <a:picLocks noGrp="1"/>
          </p:cNvPicPr>
          <p:nvPr>
            <p:ph idx="1"/>
          </p:nvPr>
        </p:nvPicPr>
        <p:blipFill>
          <a:blip r:embed="rId3" cstate="print"/>
          <a:srcRect/>
          <a:stretch>
            <a:fillRect/>
          </a:stretch>
        </p:blipFill>
        <p:spPr bwMode="auto">
          <a:xfrm>
            <a:off x="1691640" y="2242199"/>
            <a:ext cx="5760720" cy="32419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normAutofit/>
          </a:bodyPr>
          <a:lstStyle/>
          <a:p>
            <a:r>
              <a:rPr lang="nl-NL" sz="2800" b="1" dirty="0" smtClean="0"/>
              <a:t>6 malt whisky’s </a:t>
            </a:r>
            <a:endParaRPr lang="nl-NL" sz="2800" b="1" dirty="0"/>
          </a:p>
        </p:txBody>
      </p:sp>
      <p:sp>
        <p:nvSpPr>
          <p:cNvPr id="10" name="Tijdelijke aanduiding voor inhoud 9"/>
          <p:cNvSpPr>
            <a:spLocks noGrp="1"/>
          </p:cNvSpPr>
          <p:nvPr>
            <p:ph idx="1"/>
          </p:nvPr>
        </p:nvSpPr>
        <p:spPr/>
        <p:txBody>
          <a:bodyPr>
            <a:normAutofit fontScale="77500" lnSpcReduction="20000"/>
          </a:bodyPr>
          <a:lstStyle/>
          <a:p>
            <a:r>
              <a:rPr lang="en-US" b="1" dirty="0" err="1" smtClean="0"/>
              <a:t>Glendronach</a:t>
            </a:r>
            <a:r>
              <a:rPr lang="en-US" b="1" dirty="0" smtClean="0"/>
              <a:t> , single malt, 12 years, 43%,                                                        </a:t>
            </a:r>
            <a:r>
              <a:rPr lang="en-US" sz="2600" dirty="0" err="1" smtClean="0"/>
              <a:t>uit</a:t>
            </a:r>
            <a:r>
              <a:rPr lang="en-US" sz="2600" dirty="0" smtClean="0"/>
              <a:t> </a:t>
            </a:r>
            <a:r>
              <a:rPr lang="en-US" sz="2600" dirty="0" err="1" smtClean="0"/>
              <a:t>Speyside</a:t>
            </a:r>
            <a:endParaRPr lang="nl-NL" sz="2600" dirty="0" smtClean="0"/>
          </a:p>
          <a:p>
            <a:r>
              <a:rPr lang="en-US" b="1" dirty="0" err="1" smtClean="0"/>
              <a:t>Glengarioch</a:t>
            </a:r>
            <a:r>
              <a:rPr lang="en-US" b="1" dirty="0" smtClean="0"/>
              <a:t> Founders reserve,  single malt, 48%,</a:t>
            </a:r>
          </a:p>
          <a:p>
            <a:pPr>
              <a:buNone/>
            </a:pPr>
            <a:r>
              <a:rPr lang="en-US" b="1" dirty="0" smtClean="0"/>
              <a:t>	</a:t>
            </a:r>
            <a:r>
              <a:rPr lang="en-US" sz="2600" dirty="0" err="1" smtClean="0"/>
              <a:t>uit</a:t>
            </a:r>
            <a:r>
              <a:rPr lang="en-US" sz="2600" dirty="0" smtClean="0"/>
              <a:t> Eastern Highlands  </a:t>
            </a:r>
            <a:endParaRPr lang="nl-NL" sz="2600" dirty="0" smtClean="0"/>
          </a:p>
          <a:p>
            <a:r>
              <a:rPr lang="en-US" b="1" dirty="0" err="1" smtClean="0"/>
              <a:t>Glenmorangie</a:t>
            </a:r>
            <a:r>
              <a:rPr lang="en-US" b="1" dirty="0" smtClean="0"/>
              <a:t> the original,  single malt, 10 years, 40%,</a:t>
            </a:r>
          </a:p>
          <a:p>
            <a:pPr>
              <a:buNone/>
            </a:pPr>
            <a:r>
              <a:rPr lang="en-US" sz="2600" b="1" dirty="0" smtClean="0"/>
              <a:t> 	</a:t>
            </a:r>
            <a:r>
              <a:rPr lang="en-US" sz="2600" dirty="0" err="1" smtClean="0"/>
              <a:t>uit</a:t>
            </a:r>
            <a:r>
              <a:rPr lang="en-US" sz="2600" dirty="0" smtClean="0"/>
              <a:t> Western &amp; Northern Highlands</a:t>
            </a:r>
            <a:endParaRPr lang="nl-NL" sz="2600" dirty="0" smtClean="0"/>
          </a:p>
          <a:p>
            <a:r>
              <a:rPr lang="en-US" b="1" dirty="0" err="1" smtClean="0"/>
              <a:t>Dalwhinnie</a:t>
            </a:r>
            <a:r>
              <a:rPr lang="en-US" b="1" dirty="0" smtClean="0"/>
              <a:t>, single malt,  15 years, 43 %, 	</a:t>
            </a:r>
          </a:p>
          <a:p>
            <a:pPr>
              <a:buNone/>
            </a:pPr>
            <a:r>
              <a:rPr lang="en-US" sz="2600" b="1" dirty="0" smtClean="0"/>
              <a:t>	</a:t>
            </a:r>
            <a:r>
              <a:rPr lang="en-US" sz="2600" dirty="0" err="1" smtClean="0"/>
              <a:t>uit</a:t>
            </a:r>
            <a:r>
              <a:rPr lang="en-US" sz="2600" dirty="0" smtClean="0"/>
              <a:t> Midlands   </a:t>
            </a:r>
            <a:endParaRPr lang="nl-NL" sz="2600" dirty="0" smtClean="0"/>
          </a:p>
          <a:p>
            <a:r>
              <a:rPr lang="en-US" b="1" dirty="0" err="1" smtClean="0"/>
              <a:t>Auchentoshan</a:t>
            </a:r>
            <a:r>
              <a:rPr lang="en-US" b="1" dirty="0" smtClean="0"/>
              <a:t> three wood  Single malt, 3 x </a:t>
            </a:r>
            <a:r>
              <a:rPr lang="en-US" b="1" dirty="0" err="1" smtClean="0"/>
              <a:t>gedistilleerd</a:t>
            </a:r>
            <a:r>
              <a:rPr lang="en-US" b="1" dirty="0" smtClean="0"/>
              <a:t>, 43% ,	     </a:t>
            </a:r>
            <a:r>
              <a:rPr lang="en-US" dirty="0" smtClean="0"/>
              <a:t> </a:t>
            </a:r>
          </a:p>
          <a:p>
            <a:pPr>
              <a:buNone/>
            </a:pPr>
            <a:r>
              <a:rPr lang="en-US" sz="2600" b="1" dirty="0" smtClean="0"/>
              <a:t>	</a:t>
            </a:r>
            <a:r>
              <a:rPr lang="en-US" sz="2600" dirty="0" err="1" smtClean="0"/>
              <a:t>uit</a:t>
            </a:r>
            <a:r>
              <a:rPr lang="en-US" sz="2600" dirty="0" smtClean="0"/>
              <a:t> Lowlands/</a:t>
            </a:r>
            <a:r>
              <a:rPr lang="en-US" sz="2600" dirty="0" err="1" smtClean="0"/>
              <a:t>Campbeltown</a:t>
            </a:r>
            <a:endParaRPr lang="nl-NL" sz="2600" dirty="0" smtClean="0"/>
          </a:p>
          <a:p>
            <a:r>
              <a:rPr lang="nl-NL" b="1" dirty="0" err="1" smtClean="0"/>
              <a:t>Highland</a:t>
            </a:r>
            <a:r>
              <a:rPr lang="nl-NL" b="1" dirty="0" smtClean="0"/>
              <a:t> Park, single malt, 12 </a:t>
            </a:r>
            <a:r>
              <a:rPr lang="nl-NL" b="1" dirty="0" err="1" smtClean="0"/>
              <a:t>years</a:t>
            </a:r>
            <a:r>
              <a:rPr lang="nl-NL" b="1" dirty="0" smtClean="0"/>
              <a:t>, 40%,		</a:t>
            </a:r>
          </a:p>
          <a:p>
            <a:pPr>
              <a:buNone/>
            </a:pPr>
            <a:r>
              <a:rPr lang="nl-NL" sz="2600" b="1" dirty="0" smtClean="0"/>
              <a:t>	</a:t>
            </a:r>
            <a:r>
              <a:rPr lang="nl-NL" sz="2600" dirty="0" smtClean="0"/>
              <a:t>uit </a:t>
            </a:r>
            <a:r>
              <a:rPr lang="nl-NL" sz="2600" dirty="0" err="1" smtClean="0"/>
              <a:t>Islay</a:t>
            </a:r>
            <a:r>
              <a:rPr lang="nl-NL" sz="2600" dirty="0" smtClean="0"/>
              <a:t> en de eilanden</a:t>
            </a:r>
          </a:p>
          <a:p>
            <a:endParaRPr lang="nl-NL"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sz="3100" b="1" dirty="0" smtClean="0"/>
              <a:t/>
            </a:r>
            <a:br>
              <a:rPr lang="nl-NL" sz="3100" b="1" dirty="0" smtClean="0"/>
            </a:br>
            <a:r>
              <a:rPr lang="nl-NL" sz="3100" b="1" dirty="0" err="1" smtClean="0"/>
              <a:t>Speyside</a:t>
            </a:r>
            <a:r>
              <a:rPr lang="nl-NL" dirty="0" smtClean="0"/>
              <a:t/>
            </a:r>
            <a:br>
              <a:rPr lang="nl-NL" dirty="0" smtClean="0"/>
            </a:br>
            <a:endParaRPr lang="nl-NL" dirty="0"/>
          </a:p>
        </p:txBody>
      </p:sp>
      <p:sp>
        <p:nvSpPr>
          <p:cNvPr id="3" name="Tijdelijke aanduiding voor inhoud 2"/>
          <p:cNvSpPr>
            <a:spLocks noGrp="1"/>
          </p:cNvSpPr>
          <p:nvPr>
            <p:ph idx="1"/>
          </p:nvPr>
        </p:nvSpPr>
        <p:spPr/>
        <p:txBody>
          <a:bodyPr>
            <a:normAutofit fontScale="55000" lnSpcReduction="20000"/>
          </a:bodyPr>
          <a:lstStyle/>
          <a:p>
            <a:pPr>
              <a:buNone/>
            </a:pPr>
            <a:r>
              <a:rPr lang="nl-NL" dirty="0" smtClean="0"/>
              <a:t>	De streek </a:t>
            </a:r>
            <a:r>
              <a:rPr lang="nl-NL" dirty="0" err="1" smtClean="0"/>
              <a:t>Speyside</a:t>
            </a:r>
            <a:r>
              <a:rPr lang="nl-NL" dirty="0" smtClean="0"/>
              <a:t> vormt een soort kerngebied binnen de </a:t>
            </a:r>
            <a:r>
              <a:rPr lang="nl-NL" dirty="0" err="1" smtClean="0"/>
              <a:t>Highlands</a:t>
            </a:r>
            <a:r>
              <a:rPr lang="nl-NL" dirty="0" smtClean="0"/>
              <a:t> en is gelegen rond de rivier de </a:t>
            </a:r>
            <a:r>
              <a:rPr lang="nl-NL" dirty="0" err="1" smtClean="0"/>
              <a:t>Spey</a:t>
            </a:r>
            <a:r>
              <a:rPr lang="nl-NL" dirty="0" smtClean="0"/>
              <a:t>. Het gebied is echter veel uitgestrekter, want ook de stokerijen aan de rivieren </a:t>
            </a:r>
            <a:r>
              <a:rPr lang="nl-NL" dirty="0" err="1" smtClean="0"/>
              <a:t>Livet</a:t>
            </a:r>
            <a:r>
              <a:rPr lang="nl-NL" dirty="0" smtClean="0"/>
              <a:t>, </a:t>
            </a:r>
            <a:r>
              <a:rPr lang="nl-NL" dirty="0" err="1" smtClean="0"/>
              <a:t>Fiddich</a:t>
            </a:r>
            <a:r>
              <a:rPr lang="nl-NL" dirty="0" smtClean="0"/>
              <a:t>, Avon, </a:t>
            </a:r>
            <a:r>
              <a:rPr lang="nl-NL" dirty="0" err="1" smtClean="0"/>
              <a:t>Lossie</a:t>
            </a:r>
            <a:r>
              <a:rPr lang="nl-NL" dirty="0" smtClean="0"/>
              <a:t>, </a:t>
            </a:r>
            <a:r>
              <a:rPr lang="nl-NL" dirty="0" err="1" smtClean="0"/>
              <a:t>Findhorn</a:t>
            </a:r>
            <a:r>
              <a:rPr lang="nl-NL" dirty="0" smtClean="0"/>
              <a:t> en </a:t>
            </a:r>
            <a:r>
              <a:rPr lang="nl-NL" dirty="0" err="1" smtClean="0"/>
              <a:t>Deveron</a:t>
            </a:r>
            <a:r>
              <a:rPr lang="nl-NL" dirty="0" smtClean="0"/>
              <a:t> horen erbij en de grenzen werden nooit officieel vastgelegd. Er zijn distilleerderijen waarvan niet met zekerheid is vast te stellen bij welke regio ze in feite horen. In de </a:t>
            </a:r>
            <a:r>
              <a:rPr lang="nl-NL" dirty="0" err="1" smtClean="0"/>
              <a:t>Speyside</a:t>
            </a:r>
            <a:r>
              <a:rPr lang="nl-NL" dirty="0" smtClean="0"/>
              <a:t> liggen, zoals de grenzen nu worden geïnterpreteerd, circa 63 van de 90 tegenwoordig nog operationele distilleerderijen in Schotland. Waarom zijn er juist in dit gebied zo veel stokerijen? Omdat de </a:t>
            </a:r>
            <a:r>
              <a:rPr lang="nl-NL" dirty="0" err="1" smtClean="0"/>
              <a:t>Speyside</a:t>
            </a:r>
            <a:r>
              <a:rPr lang="nl-NL" dirty="0" smtClean="0"/>
              <a:t> vroeger zo ontoegankelijk was, bood het de illegale stokerijen een goede bescherming. Later, toen de spoorwegen waren aangelegd en de wegen verbeterd werden, was er in het gebied de benodigde infrastructuur, zodat het interessant was voor investeerders. Daarnaast waren alle basisproducten voor het maken van whisky; water, gerst en turf- hier ruim voor handen. Het ging allemaal nog sneller toen de distilleerderij </a:t>
            </a:r>
            <a:r>
              <a:rPr lang="nl-NL" dirty="0" err="1" smtClean="0"/>
              <a:t>Glenlivet</a:t>
            </a:r>
            <a:r>
              <a:rPr lang="nl-NL" dirty="0" smtClean="0"/>
              <a:t> als allereerste in 1823 een vergunning verwierf. Het voorbeeld van </a:t>
            </a:r>
            <a:r>
              <a:rPr lang="nl-NL" dirty="0" err="1" smtClean="0"/>
              <a:t>Glenlivet</a:t>
            </a:r>
            <a:r>
              <a:rPr lang="nl-NL" dirty="0" smtClean="0"/>
              <a:t> vond al spoedig navolging bij andere stokerijen. De meeste stokerijen lagen geconcentreerd rond een paar grotere plaatsen als </a:t>
            </a:r>
            <a:r>
              <a:rPr lang="nl-NL" dirty="0" err="1" smtClean="0"/>
              <a:t>Elgin</a:t>
            </a:r>
            <a:r>
              <a:rPr lang="nl-NL" dirty="0" smtClean="0"/>
              <a:t>, Rothes, Keith en </a:t>
            </a:r>
            <a:r>
              <a:rPr lang="nl-NL" dirty="0" err="1" smtClean="0"/>
              <a:t>Dufftown</a:t>
            </a:r>
            <a:r>
              <a:rPr lang="nl-NL" dirty="0" smtClean="0"/>
              <a:t>. </a:t>
            </a:r>
            <a:r>
              <a:rPr lang="nl-NL" dirty="0" err="1" smtClean="0"/>
              <a:t>Dufftown</a:t>
            </a:r>
            <a:r>
              <a:rPr lang="nl-NL" dirty="0" smtClean="0"/>
              <a:t> wordt wel de whiskyhoofdstad genoemd vanwege de vele distilleerderijen die hier gevestigd zijn. </a:t>
            </a:r>
          </a:p>
          <a:p>
            <a:endParaRPr lang="nl-NL"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sz="2800" b="1" dirty="0" smtClean="0"/>
              <a:t/>
            </a:r>
            <a:br>
              <a:rPr lang="en-US" sz="2800" b="1" dirty="0" smtClean="0"/>
            </a:br>
            <a:r>
              <a:rPr lang="en-US" sz="3100" b="1" dirty="0" err="1" smtClean="0"/>
              <a:t>Speyside</a:t>
            </a:r>
            <a:r>
              <a:rPr lang="en-US" sz="3100" b="1" dirty="0" smtClean="0"/>
              <a:t>:	</a:t>
            </a:r>
            <a:r>
              <a:rPr lang="en-US" sz="3100" b="1" dirty="0" err="1" smtClean="0"/>
              <a:t>GlenDronach</a:t>
            </a:r>
            <a:r>
              <a:rPr lang="en-US" sz="3100" b="1" dirty="0" smtClean="0"/>
              <a:t> 12 year, single malt, 43%</a:t>
            </a:r>
            <a:r>
              <a:rPr lang="nl-NL" sz="3100" dirty="0" smtClean="0"/>
              <a:t/>
            </a:r>
            <a:br>
              <a:rPr lang="nl-NL" sz="3100" dirty="0" smtClean="0"/>
            </a:br>
            <a:endParaRPr lang="nl-NL" sz="3100" dirty="0"/>
          </a:p>
        </p:txBody>
      </p:sp>
      <p:sp>
        <p:nvSpPr>
          <p:cNvPr id="3" name="Tijdelijke aanduiding voor inhoud 2"/>
          <p:cNvSpPr>
            <a:spLocks noGrp="1"/>
          </p:cNvSpPr>
          <p:nvPr>
            <p:ph idx="1"/>
          </p:nvPr>
        </p:nvSpPr>
        <p:spPr/>
        <p:txBody>
          <a:bodyPr>
            <a:normAutofit fontScale="70000" lnSpcReduction="20000"/>
          </a:bodyPr>
          <a:lstStyle/>
          <a:p>
            <a:pPr>
              <a:buNone/>
            </a:pPr>
            <a:r>
              <a:rPr lang="nl-NL" dirty="0" smtClean="0"/>
              <a:t>	Deze milde whisky vindt zijn oorsprong in 1826 en staat bekend om zijn rijping in sherry vaten. </a:t>
            </a:r>
            <a:r>
              <a:rPr lang="nl-NL" dirty="0" err="1" smtClean="0"/>
              <a:t>Glendronach</a:t>
            </a:r>
            <a:r>
              <a:rPr lang="nl-NL" dirty="0" smtClean="0"/>
              <a:t> dankt zijn naam aan de rivier de </a:t>
            </a:r>
            <a:r>
              <a:rPr lang="nl-NL" dirty="0" err="1" smtClean="0"/>
              <a:t>Dronach</a:t>
            </a:r>
            <a:r>
              <a:rPr lang="nl-NL" dirty="0" smtClean="0"/>
              <a:t>, een riviertje wat langs de distilleerderij stroomt. GlenDronach heeft in de loop van de tijd een reputatie verworven met  de productie van rijke, sherrygerijpte </a:t>
            </a:r>
            <a:r>
              <a:rPr lang="nl-NL" dirty="0" err="1" smtClean="0"/>
              <a:t>single-maltwhisky’s</a:t>
            </a:r>
            <a:r>
              <a:rPr lang="nl-NL" dirty="0" smtClean="0"/>
              <a:t>. Sinds de </a:t>
            </a:r>
            <a:r>
              <a:rPr lang="nl-NL" dirty="0" err="1" smtClean="0"/>
              <a:t>BenRiach</a:t>
            </a:r>
            <a:r>
              <a:rPr lang="nl-NL" dirty="0" smtClean="0"/>
              <a:t> </a:t>
            </a:r>
            <a:r>
              <a:rPr lang="nl-NL" dirty="0" err="1" smtClean="0"/>
              <a:t>Distillery</a:t>
            </a:r>
            <a:r>
              <a:rPr lang="nl-NL" dirty="0" smtClean="0"/>
              <a:t> Co Ltd. GlenDronach in april 2008 heeft overgenomen van </a:t>
            </a:r>
            <a:r>
              <a:rPr lang="nl-NL" dirty="0" err="1" smtClean="0"/>
              <a:t>Chivas</a:t>
            </a:r>
            <a:r>
              <a:rPr lang="nl-NL" dirty="0" smtClean="0"/>
              <a:t> </a:t>
            </a:r>
            <a:r>
              <a:rPr lang="nl-NL" dirty="0" err="1" smtClean="0"/>
              <a:t>Brothers</a:t>
            </a:r>
            <a:r>
              <a:rPr lang="nl-NL" dirty="0" smtClean="0"/>
              <a:t> Ltd., ligt er nog meer nadruk op oude sherryvaten. Er is een budget van 6 miljoen Euro om de houtvoorraad op peil te houden. Het kernassortiment van GlenDronach werd in 2009 opnieuw gelanceerd, te beginnen met een vernieuwde versie van de bestaande 12 year old, die was  omgedoopt tot GlenDronach Original, de jongste van het trio (2</a:t>
            </a:r>
            <a:r>
              <a:rPr lang="nl-NL" baseline="30000" dirty="0" smtClean="0"/>
              <a:t>e</a:t>
            </a:r>
            <a:r>
              <a:rPr lang="nl-NL" dirty="0" smtClean="0"/>
              <a:t> en 3</a:t>
            </a:r>
            <a:r>
              <a:rPr lang="nl-NL" baseline="30000" dirty="0" smtClean="0"/>
              <a:t>e</a:t>
            </a:r>
            <a:r>
              <a:rPr lang="nl-NL" dirty="0" smtClean="0"/>
              <a:t> zijn: GlenDronach, 14 year old Sauternes finish en GlenDronach, 14 year old virgin oak finish) Al deze kernwhisky’s zijn gerijpt in een combinatie van Spaanse Pedro Ximénez- en olorosovaten. </a:t>
            </a:r>
          </a:p>
          <a:p>
            <a:endParaRPr lang="nl-NL"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nl-NL" dirty="0"/>
          </a:p>
        </p:txBody>
      </p:sp>
      <p:sp>
        <p:nvSpPr>
          <p:cNvPr id="24579" name="Rectangle 3"/>
          <p:cNvSpPr>
            <a:spLocks noChangeArrowheads="1"/>
          </p:cNvSpPr>
          <p:nvPr/>
        </p:nvSpPr>
        <p:spPr bwMode="auto">
          <a:xfrm>
            <a:off x="0" y="10687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4577" name="Afbeelding 5" descr="20141001_181834"/>
          <p:cNvPicPr>
            <a:picLocks noChangeAspect="1" noChangeArrowheads="1"/>
          </p:cNvPicPr>
          <p:nvPr/>
        </p:nvPicPr>
        <p:blipFill>
          <a:blip r:embed="rId3" cstate="print"/>
          <a:srcRect/>
          <a:stretch>
            <a:fillRect/>
          </a:stretch>
        </p:blipFill>
        <p:spPr bwMode="auto">
          <a:xfrm>
            <a:off x="2699792" y="188640"/>
            <a:ext cx="3650684" cy="648072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2800" b="1" dirty="0" err="1" smtClean="0"/>
              <a:t>Speyside</a:t>
            </a:r>
            <a:r>
              <a:rPr lang="en-US" sz="2800" b="1" dirty="0" smtClean="0"/>
              <a:t>:	</a:t>
            </a:r>
            <a:r>
              <a:rPr lang="en-US" sz="2800" b="1" dirty="0" err="1" smtClean="0"/>
              <a:t>GlenDronach</a:t>
            </a:r>
            <a:r>
              <a:rPr lang="en-US" sz="2800" b="1" dirty="0" smtClean="0"/>
              <a:t> 12 year, single malt, 43%</a:t>
            </a:r>
            <a:endParaRPr lang="nl-NL" sz="2800" dirty="0"/>
          </a:p>
        </p:txBody>
      </p:sp>
      <p:sp>
        <p:nvSpPr>
          <p:cNvPr id="3" name="Tijdelijke aanduiding voor inhoud 2"/>
          <p:cNvSpPr>
            <a:spLocks noGrp="1"/>
          </p:cNvSpPr>
          <p:nvPr>
            <p:ph idx="1"/>
          </p:nvPr>
        </p:nvSpPr>
        <p:spPr/>
        <p:txBody>
          <a:bodyPr>
            <a:normAutofit fontScale="62500" lnSpcReduction="20000"/>
          </a:bodyPr>
          <a:lstStyle/>
          <a:p>
            <a:endParaRPr lang="nl-NL" b="1" dirty="0" smtClean="0"/>
          </a:p>
          <a:p>
            <a:endParaRPr lang="nl-NL" b="1" dirty="0" smtClean="0"/>
          </a:p>
          <a:p>
            <a:r>
              <a:rPr lang="nl-NL" b="1" dirty="0" smtClean="0"/>
              <a:t>Proefnotitie 1:</a:t>
            </a:r>
            <a:r>
              <a:rPr lang="nl-NL" dirty="0" smtClean="0"/>
              <a:t> Deze dichte, zwaar sherryachtige malt is in de plaats gekomen van de 15-year old en is uitstekend geschikt voor een slokje na het eten. </a:t>
            </a:r>
          </a:p>
          <a:p>
            <a:endParaRPr lang="nl-NL" b="1" dirty="0" smtClean="0"/>
          </a:p>
          <a:p>
            <a:r>
              <a:rPr lang="nl-NL" b="1" dirty="0" smtClean="0"/>
              <a:t>Proefnotitie 2:</a:t>
            </a:r>
            <a:r>
              <a:rPr lang="nl-NL" dirty="0" smtClean="0"/>
              <a:t> De GlenDronach 12 year old heeft een zoete neus van vers gebakken Engelse kerstcake, met vanille- en gembertonen. Soepel en romig op de tong, met sherry, zacht eiken, rozijn, amandel en specerijen. De afdronk is lang, droog en nootachtig.</a:t>
            </a:r>
          </a:p>
          <a:p>
            <a:endParaRPr lang="nl-NL" b="1" dirty="0" smtClean="0"/>
          </a:p>
          <a:p>
            <a:r>
              <a:rPr lang="nl-NL" b="1" dirty="0" smtClean="0"/>
              <a:t>Proefnotitie 3:</a:t>
            </a:r>
            <a:r>
              <a:rPr lang="nl-NL" dirty="0" smtClean="0"/>
              <a:t> Een uitmuntende whisky, mooi gepolijst en rond.            Aroma’s: Fruitig, zoet, nootachtig, </a:t>
            </a:r>
            <a:r>
              <a:rPr lang="nl-NL" dirty="0" err="1" smtClean="0"/>
              <a:t>citrus-sinaasappelschil</a:t>
            </a:r>
            <a:r>
              <a:rPr lang="nl-NL" dirty="0" smtClean="0"/>
              <a:t>.                          Smaken: Toffee, koffie, rokerig, karamel in de afdronk. Een goed voorbeeld van hoe belangrijk het hout is voor het karakter van de whisky. </a:t>
            </a:r>
            <a:r>
              <a:rPr lang="nl-NL" b="1" dirty="0" smtClean="0"/>
              <a:t/>
            </a:r>
            <a:br>
              <a:rPr lang="nl-NL" b="1" dirty="0" smtClean="0"/>
            </a:br>
            <a:endParaRPr lang="nl-NL" b="1" dirty="0" smtClean="0"/>
          </a:p>
          <a:p>
            <a:endParaRPr lang="nl-NL"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b="1" dirty="0" err="1" smtClean="0"/>
              <a:t>Eastern</a:t>
            </a:r>
            <a:r>
              <a:rPr lang="nl-NL" sz="2800" b="1" dirty="0" smtClean="0"/>
              <a:t> </a:t>
            </a:r>
            <a:r>
              <a:rPr lang="nl-NL" sz="2800" b="1" dirty="0" err="1" smtClean="0"/>
              <a:t>Highlands</a:t>
            </a:r>
            <a:r>
              <a:rPr lang="nl-NL" sz="2800" b="1" dirty="0" smtClean="0"/>
              <a:t> </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dirty="0" smtClean="0"/>
              <a:t>	Een deel van de </a:t>
            </a:r>
            <a:r>
              <a:rPr lang="nl-NL" dirty="0" err="1" smtClean="0"/>
              <a:t>Eastern</a:t>
            </a:r>
            <a:r>
              <a:rPr lang="nl-NL" dirty="0" smtClean="0"/>
              <a:t> </a:t>
            </a:r>
            <a:r>
              <a:rPr lang="nl-NL" dirty="0" err="1" smtClean="0"/>
              <a:t>Highlands</a:t>
            </a:r>
            <a:r>
              <a:rPr lang="nl-NL" dirty="0" smtClean="0"/>
              <a:t> bestaat uit de dunbevolkte </a:t>
            </a:r>
            <a:r>
              <a:rPr lang="nl-NL" dirty="0" err="1" smtClean="0"/>
              <a:t>Crampion</a:t>
            </a:r>
            <a:r>
              <a:rPr lang="nl-NL" dirty="0" smtClean="0"/>
              <a:t> Mountains. In het uiterste oosten grenzen de </a:t>
            </a:r>
            <a:r>
              <a:rPr lang="nl-NL" dirty="0" err="1" smtClean="0"/>
              <a:t>Highlands</a:t>
            </a:r>
            <a:r>
              <a:rPr lang="nl-NL" dirty="0" smtClean="0"/>
              <a:t> aan de Noordzee. Rijdend over de A90 komt men vanaf </a:t>
            </a:r>
            <a:r>
              <a:rPr lang="nl-NL" dirty="0" err="1" smtClean="0"/>
              <a:t>Dundee</a:t>
            </a:r>
            <a:r>
              <a:rPr lang="nl-NL" dirty="0" smtClean="0"/>
              <a:t> langs een aantal distilleerderijen. Allereerst is daar distilleerderij </a:t>
            </a:r>
            <a:r>
              <a:rPr lang="nl-NL" dirty="0" err="1" smtClean="0"/>
              <a:t>Glencadam</a:t>
            </a:r>
            <a:r>
              <a:rPr lang="nl-NL" dirty="0" smtClean="0"/>
              <a:t>, in het plaatsje </a:t>
            </a:r>
            <a:r>
              <a:rPr lang="nl-NL" dirty="0" err="1" smtClean="0"/>
              <a:t>Brechin</a:t>
            </a:r>
            <a:r>
              <a:rPr lang="nl-NL" dirty="0" smtClean="0"/>
              <a:t>, en zo’n 20 km verderop ligt de stokerij </a:t>
            </a:r>
            <a:r>
              <a:rPr lang="nl-NL" dirty="0" err="1" smtClean="0"/>
              <a:t>Fettercairn</a:t>
            </a:r>
            <a:r>
              <a:rPr lang="nl-NL" dirty="0" smtClean="0"/>
              <a:t> in het gelijknamige plaatsje. Het gebied heeft nog veel meer trekpleisters, zoals </a:t>
            </a:r>
            <a:r>
              <a:rPr lang="nl-NL" dirty="0" err="1" smtClean="0"/>
              <a:t>Dunnattar</a:t>
            </a:r>
            <a:r>
              <a:rPr lang="nl-NL" dirty="0" smtClean="0"/>
              <a:t> </a:t>
            </a:r>
            <a:r>
              <a:rPr lang="nl-NL" dirty="0" err="1" smtClean="0"/>
              <a:t>Castle</a:t>
            </a:r>
            <a:r>
              <a:rPr lang="nl-NL" dirty="0" smtClean="0"/>
              <a:t>, een van de meest gefotografeerde bezienswaardigheden van Schotland. Deze imposante kasteelruïne staat op een steil in zee afdalende rotspunt, die aan drie kanten door de zee wordt omspoeld. Noordelijker ligt de twee na grootste stad van Schotland – Aberdeen. In de jaren 70 van de vorige eeuw ontwikkelde de stad zich tot een economisch centrum, nadat er in de Noordzee olie was ontdekt. Distilleerderijen zijn er in de stad tegenwoordig niet meer te vinden. In de richting van </a:t>
            </a:r>
            <a:r>
              <a:rPr lang="nl-NL" dirty="0" err="1" smtClean="0"/>
              <a:t>Crampion</a:t>
            </a:r>
            <a:r>
              <a:rPr lang="nl-NL" dirty="0" smtClean="0"/>
              <a:t> Mountains, staat nog de laatste actieve stokerij in dit gebied: Royal </a:t>
            </a:r>
            <a:r>
              <a:rPr lang="nl-NL" dirty="0" err="1" smtClean="0"/>
              <a:t>Lochnagar</a:t>
            </a:r>
            <a:r>
              <a:rPr lang="nl-NL" dirty="0" smtClean="0"/>
              <a:t>.</a:t>
            </a:r>
          </a:p>
          <a:p>
            <a:endParaRPr lang="nl-NL"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D:\Users\Paul Hover\Desktop\Whisky foto's\20141001_181856.jpg"/>
          <p:cNvPicPr/>
          <p:nvPr/>
        </p:nvPicPr>
        <p:blipFill>
          <a:blip r:embed="rId3" cstate="print"/>
          <a:srcRect/>
          <a:stretch>
            <a:fillRect/>
          </a:stretch>
        </p:blipFill>
        <p:spPr bwMode="auto">
          <a:xfrm>
            <a:off x="2339752" y="116632"/>
            <a:ext cx="3024336" cy="65527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sz="3100" b="1" dirty="0" smtClean="0"/>
              <a:t/>
            </a:r>
            <a:br>
              <a:rPr lang="nl-NL" sz="3100" b="1" dirty="0" smtClean="0"/>
            </a:br>
            <a:r>
              <a:rPr lang="nl-NL" sz="3100" b="1" dirty="0" smtClean="0"/>
              <a:t>Bronnen alle teksten:  </a:t>
            </a:r>
            <a:r>
              <a:rPr lang="nl-NL" dirty="0" smtClean="0"/>
              <a:t/>
            </a:r>
            <a:br>
              <a:rPr lang="nl-NL" dirty="0" smtClean="0"/>
            </a:br>
            <a:endParaRPr lang="nl-NL" dirty="0"/>
          </a:p>
        </p:txBody>
      </p:sp>
      <p:sp>
        <p:nvSpPr>
          <p:cNvPr id="3" name="Tijdelijke aanduiding voor inhoud 2"/>
          <p:cNvSpPr>
            <a:spLocks noGrp="1"/>
          </p:cNvSpPr>
          <p:nvPr>
            <p:ph sz="half" idx="1"/>
          </p:nvPr>
        </p:nvSpPr>
        <p:spPr/>
        <p:txBody>
          <a:bodyPr>
            <a:normAutofit fontScale="25000" lnSpcReduction="20000"/>
          </a:bodyPr>
          <a:lstStyle/>
          <a:p>
            <a:r>
              <a:rPr lang="nl-NL" sz="8000" dirty="0" smtClean="0"/>
              <a:t>1001 whisky’s die je geproefd moet hebben</a:t>
            </a:r>
          </a:p>
          <a:p>
            <a:r>
              <a:rPr lang="nl-NL" sz="8000" dirty="0" smtClean="0"/>
              <a:t>Single malt en </a:t>
            </a:r>
            <a:r>
              <a:rPr lang="nl-NL" sz="8000" dirty="0" err="1" smtClean="0"/>
              <a:t>blended</a:t>
            </a:r>
            <a:r>
              <a:rPr lang="nl-NL" sz="8000" dirty="0" smtClean="0"/>
              <a:t> whisky</a:t>
            </a:r>
          </a:p>
          <a:p>
            <a:r>
              <a:rPr lang="nl-NL" sz="8000" dirty="0" smtClean="0"/>
              <a:t>200 klassieke whiskymerken</a:t>
            </a:r>
          </a:p>
          <a:p>
            <a:r>
              <a:rPr lang="nl-NL" sz="8000" dirty="0" smtClean="0"/>
              <a:t>Whisky puur</a:t>
            </a:r>
          </a:p>
          <a:p>
            <a:r>
              <a:rPr lang="nl-NL" sz="8000" dirty="0" smtClean="0"/>
              <a:t>Topwhisky’s</a:t>
            </a:r>
          </a:p>
          <a:p>
            <a:r>
              <a:rPr lang="nl-NL" sz="8000" dirty="0" smtClean="0"/>
              <a:t>Info site </a:t>
            </a:r>
            <a:r>
              <a:rPr lang="nl-NL" sz="8000" dirty="0" err="1" smtClean="0"/>
              <a:t>Gall</a:t>
            </a:r>
            <a:r>
              <a:rPr lang="nl-NL" sz="8000" dirty="0" smtClean="0"/>
              <a:t>&amp;</a:t>
            </a:r>
            <a:r>
              <a:rPr lang="nl-NL" sz="8000" dirty="0" err="1" smtClean="0"/>
              <a:t>Gall</a:t>
            </a:r>
            <a:endParaRPr lang="nl-NL" sz="8000" dirty="0" smtClean="0"/>
          </a:p>
          <a:p>
            <a:r>
              <a:rPr lang="nl-NL" sz="8000" dirty="0" smtClean="0"/>
              <a:t>De bluffers gids</a:t>
            </a:r>
          </a:p>
          <a:p>
            <a:r>
              <a:rPr lang="nl-NL" sz="8000" dirty="0" smtClean="0"/>
              <a:t>Whisky; geschiedenis van distilleerderijen</a:t>
            </a:r>
          </a:p>
          <a:p>
            <a:pPr>
              <a:buNone/>
            </a:pPr>
            <a:r>
              <a:rPr lang="nl-NL" sz="8000" dirty="0" smtClean="0"/>
              <a:t> </a:t>
            </a:r>
          </a:p>
          <a:p>
            <a:pPr>
              <a:buNone/>
            </a:pPr>
            <a:r>
              <a:rPr lang="nl-NL" dirty="0" smtClean="0"/>
              <a:t> </a:t>
            </a:r>
          </a:p>
          <a:p>
            <a:pPr>
              <a:buNone/>
            </a:pPr>
            <a:r>
              <a:rPr lang="nl-NL" b="1" dirty="0" smtClean="0"/>
              <a:t>	</a:t>
            </a:r>
            <a:r>
              <a:rPr lang="nl-NL" sz="6400" b="1" dirty="0" smtClean="0"/>
              <a:t>Bewerking</a:t>
            </a:r>
            <a:r>
              <a:rPr lang="nl-NL" sz="6400" dirty="0" smtClean="0"/>
              <a:t> : P. Hover</a:t>
            </a:r>
          </a:p>
          <a:p>
            <a:pPr>
              <a:buNone/>
            </a:pPr>
            <a:r>
              <a:rPr lang="nl-NL" sz="6400" dirty="0" smtClean="0"/>
              <a:t>	 </a:t>
            </a:r>
          </a:p>
          <a:p>
            <a:pPr>
              <a:buNone/>
            </a:pPr>
            <a:r>
              <a:rPr lang="nl-NL" sz="6400" b="1" dirty="0" smtClean="0"/>
              <a:t>	Muziek:  Blues en </a:t>
            </a:r>
            <a:r>
              <a:rPr lang="nl-NL" sz="6400" b="1" dirty="0" err="1" smtClean="0"/>
              <a:t>ballads</a:t>
            </a:r>
            <a:r>
              <a:rPr lang="nl-NL" sz="6400" b="1" dirty="0" smtClean="0"/>
              <a:t> </a:t>
            </a:r>
            <a:endParaRPr lang="nl-NL" sz="6400" dirty="0" smtClean="0"/>
          </a:p>
          <a:p>
            <a:pPr>
              <a:buNone/>
            </a:pPr>
            <a:r>
              <a:rPr lang="nl-NL" sz="6400" dirty="0" smtClean="0"/>
              <a:t>	 </a:t>
            </a:r>
          </a:p>
          <a:p>
            <a:pPr>
              <a:buNone/>
            </a:pPr>
            <a:r>
              <a:rPr lang="nl-NL" sz="6400" dirty="0" smtClean="0"/>
              <a:t>	 </a:t>
            </a:r>
            <a:r>
              <a:rPr lang="nl-NL" sz="6400" dirty="0" err="1" smtClean="0"/>
              <a:t>Thorn</a:t>
            </a:r>
            <a:r>
              <a:rPr lang="nl-NL" sz="6400" dirty="0" smtClean="0"/>
              <a:t>, november 2014</a:t>
            </a:r>
          </a:p>
          <a:p>
            <a:pPr lvl="1"/>
            <a:r>
              <a:rPr lang="nl-NL" dirty="0" smtClean="0"/>
              <a:t> </a:t>
            </a:r>
          </a:p>
          <a:p>
            <a:endParaRPr lang="nl-NL" dirty="0"/>
          </a:p>
        </p:txBody>
      </p:sp>
      <p:sp>
        <p:nvSpPr>
          <p:cNvPr id="4" name="Tijdelijke aanduiding voor inhoud 3"/>
          <p:cNvSpPr>
            <a:spLocks noGrp="1"/>
          </p:cNvSpPr>
          <p:nvPr>
            <p:ph sz="half" idx="2"/>
          </p:nvPr>
        </p:nvSpPr>
        <p:spPr/>
        <p:txBody>
          <a:bodyPr>
            <a:normAutofit fontScale="25000" lnSpcReduction="20000"/>
          </a:bodyPr>
          <a:lstStyle/>
          <a:p>
            <a:endParaRPr lang="nl-NL" dirty="0" smtClean="0"/>
          </a:p>
          <a:p>
            <a:endParaRPr lang="nl-NL" dirty="0"/>
          </a:p>
        </p:txBody>
      </p:sp>
      <p:pic>
        <p:nvPicPr>
          <p:cNvPr id="5" name="Afbeelding 1" descr="2014-10-01 18.14.51"/>
          <p:cNvPicPr>
            <a:picLocks noChangeAspect="1" noChangeArrowheads="1"/>
          </p:cNvPicPr>
          <p:nvPr/>
        </p:nvPicPr>
        <p:blipFill>
          <a:blip r:embed="rId3" cstate="print"/>
          <a:srcRect/>
          <a:stretch>
            <a:fillRect/>
          </a:stretch>
        </p:blipFill>
        <p:spPr bwMode="auto">
          <a:xfrm>
            <a:off x="5148064" y="1484784"/>
            <a:ext cx="2736304" cy="485750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2800" b="1" dirty="0" smtClean="0"/>
              <a:t>Eastern Highlands : 	</a:t>
            </a:r>
            <a:br>
              <a:rPr lang="en-US" sz="2800" b="1" dirty="0" smtClean="0"/>
            </a:br>
            <a:r>
              <a:rPr lang="en-US" sz="2800" b="1" dirty="0" err="1" smtClean="0"/>
              <a:t>Glengarioch</a:t>
            </a:r>
            <a:r>
              <a:rPr lang="en-US" sz="2800" b="1" dirty="0" smtClean="0"/>
              <a:t> </a:t>
            </a:r>
            <a:r>
              <a:rPr lang="en-US" sz="2800" b="1" dirty="0" err="1" smtClean="0"/>
              <a:t>Foundersreserve</a:t>
            </a:r>
            <a:r>
              <a:rPr lang="en-US" sz="2800" b="1" dirty="0" smtClean="0"/>
              <a:t>, 	</a:t>
            </a:r>
            <a:r>
              <a:rPr lang="en-US" sz="2800" b="1" dirty="0" err="1" smtClean="0"/>
              <a:t>maltwhisky</a:t>
            </a:r>
            <a:r>
              <a:rPr lang="en-US" sz="2800" b="1" dirty="0" smtClean="0"/>
              <a:t>, 48% </a:t>
            </a:r>
            <a:endParaRPr lang="nl-NL" sz="2800" dirty="0"/>
          </a:p>
        </p:txBody>
      </p:sp>
      <p:sp>
        <p:nvSpPr>
          <p:cNvPr id="3" name="Tijdelijke aanduiding voor inhoud 2"/>
          <p:cNvSpPr>
            <a:spLocks noGrp="1"/>
          </p:cNvSpPr>
          <p:nvPr>
            <p:ph idx="1"/>
          </p:nvPr>
        </p:nvSpPr>
        <p:spPr/>
        <p:txBody>
          <a:bodyPr>
            <a:normAutofit fontScale="55000" lnSpcReduction="20000"/>
          </a:bodyPr>
          <a:lstStyle/>
          <a:p>
            <a:pPr>
              <a:buNone/>
            </a:pPr>
            <a:r>
              <a:rPr lang="en-US" b="1" dirty="0" smtClean="0"/>
              <a:t>	</a:t>
            </a:r>
            <a:endParaRPr lang="nl-NL" dirty="0" smtClean="0"/>
          </a:p>
          <a:p>
            <a:pPr>
              <a:buNone/>
            </a:pPr>
            <a:r>
              <a:rPr lang="nl-NL" dirty="0" smtClean="0"/>
              <a:t>	Drie eeuwen oud, maar nog altijd geweldig.  Dat is een hele prestatie voor deze kleine distilleerderij uit </a:t>
            </a:r>
            <a:r>
              <a:rPr lang="nl-NL" dirty="0" err="1" smtClean="0"/>
              <a:t>Aberdeenshire</a:t>
            </a:r>
            <a:r>
              <a:rPr lang="nl-NL" dirty="0" smtClean="0"/>
              <a:t>, die ligt aan de weg tussen </a:t>
            </a:r>
            <a:r>
              <a:rPr lang="nl-NL" dirty="0" err="1" smtClean="0"/>
              <a:t>Banff</a:t>
            </a:r>
            <a:r>
              <a:rPr lang="nl-NL" dirty="0" smtClean="0"/>
              <a:t> en Aberdeen. Thomas Simpson stond in1798 aan de wieg van dit bedrijf, maar de eerste botteling van </a:t>
            </a:r>
            <a:r>
              <a:rPr lang="nl-NL" dirty="0" err="1" smtClean="0"/>
              <a:t>Glen</a:t>
            </a:r>
            <a:r>
              <a:rPr lang="nl-NL" dirty="0" smtClean="0"/>
              <a:t> </a:t>
            </a:r>
            <a:r>
              <a:rPr lang="nl-NL" dirty="0" err="1" smtClean="0"/>
              <a:t>Garioch</a:t>
            </a:r>
            <a:r>
              <a:rPr lang="nl-NL" dirty="0" smtClean="0"/>
              <a:t> (spreek uit </a:t>
            </a:r>
            <a:r>
              <a:rPr lang="nl-NL" dirty="0" err="1" smtClean="0"/>
              <a:t>Glen</a:t>
            </a:r>
            <a:r>
              <a:rPr lang="nl-NL" dirty="0" smtClean="0"/>
              <a:t>  </a:t>
            </a:r>
            <a:r>
              <a:rPr lang="nl-NL" dirty="0" err="1" smtClean="0"/>
              <a:t>Geerie</a:t>
            </a:r>
            <a:r>
              <a:rPr lang="nl-NL" dirty="0" smtClean="0"/>
              <a:t>) als single malt kwam pas in 1972 uit. Daarvoor wist de distilleerderij te overleven dankzij haar populariteit onder blenders. Na talloze wisselingen van eigenaar en lange perioden van stilliggen, is </a:t>
            </a:r>
            <a:r>
              <a:rPr lang="nl-NL" dirty="0" err="1" smtClean="0"/>
              <a:t>Glen</a:t>
            </a:r>
            <a:r>
              <a:rPr lang="nl-NL" dirty="0" smtClean="0"/>
              <a:t> </a:t>
            </a:r>
            <a:r>
              <a:rPr lang="nl-NL" dirty="0" err="1" smtClean="0"/>
              <a:t>Garioch</a:t>
            </a:r>
            <a:r>
              <a:rPr lang="nl-NL" dirty="0" smtClean="0"/>
              <a:t> nu onderdeel van </a:t>
            </a:r>
            <a:r>
              <a:rPr lang="nl-NL" dirty="0" err="1" smtClean="0"/>
              <a:t>Morrison</a:t>
            </a:r>
            <a:r>
              <a:rPr lang="nl-NL" dirty="0" smtClean="0"/>
              <a:t> </a:t>
            </a:r>
            <a:r>
              <a:rPr lang="nl-NL" dirty="0" err="1" smtClean="0"/>
              <a:t>Bowmore</a:t>
            </a:r>
            <a:r>
              <a:rPr lang="nl-NL" dirty="0" smtClean="0"/>
              <a:t>. Die bottelt het grootste deel (als het niet alles is)  van de beperkte productie  van deze distilleerderij als single malt, met diverse leeftijden van 8 tot 21 jaar oud.</a:t>
            </a:r>
          </a:p>
          <a:p>
            <a:pPr>
              <a:buNone/>
            </a:pPr>
            <a:r>
              <a:rPr lang="nl-NL" dirty="0" smtClean="0"/>
              <a:t>	Dit is een frisse malt whisky uit de Schotse Hooglanden. Hij is niet koud gefilterd, 'non </a:t>
            </a:r>
            <a:r>
              <a:rPr lang="nl-NL" dirty="0" err="1" smtClean="0"/>
              <a:t>chill</a:t>
            </a:r>
            <a:r>
              <a:rPr lang="nl-NL" dirty="0" smtClean="0"/>
              <a:t>'. Dat wil zeggen dat de whisky alleen gefilterd wordt om deeltjes uit de whisky te halen. De smaak en het aroma worden bij deze methode maximaal behouden. Dit betekent dat '</a:t>
            </a:r>
            <a:r>
              <a:rPr lang="nl-NL" dirty="0" err="1" smtClean="0"/>
              <a:t>non-chill</a:t>
            </a:r>
            <a:r>
              <a:rPr lang="nl-NL" dirty="0" smtClean="0"/>
              <a:t> </a:t>
            </a:r>
            <a:r>
              <a:rPr lang="nl-NL" dirty="0" err="1" smtClean="0"/>
              <a:t>filtered</a:t>
            </a:r>
            <a:r>
              <a:rPr lang="nl-NL" dirty="0" smtClean="0"/>
              <a:t>' whisky's eerder troebel worden als er water aan wordt toegevoegd. </a:t>
            </a:r>
          </a:p>
          <a:p>
            <a:pPr>
              <a:buNone/>
            </a:pPr>
            <a:r>
              <a:rPr lang="nl-NL" dirty="0" smtClean="0"/>
              <a:t>	</a:t>
            </a:r>
          </a:p>
          <a:p>
            <a:pPr>
              <a:buNone/>
            </a:pPr>
            <a:r>
              <a:rPr lang="nl-NL" dirty="0" smtClean="0"/>
              <a:t>	</a:t>
            </a:r>
            <a:r>
              <a:rPr lang="nl-NL" b="1" dirty="0" smtClean="0"/>
              <a:t>Smaakkenmerken; </a:t>
            </a:r>
            <a:r>
              <a:rPr lang="nl-NL" dirty="0" err="1" smtClean="0"/>
              <a:t>citrus</a:t>
            </a:r>
            <a:r>
              <a:rPr lang="nl-NL" dirty="0" smtClean="0"/>
              <a:t>, vanille, fruit en zoet.</a:t>
            </a:r>
          </a:p>
          <a:p>
            <a:endParaRPr lang="nl-NL"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b="1" dirty="0" smtClean="0"/>
              <a:t>Western &amp; </a:t>
            </a:r>
            <a:r>
              <a:rPr lang="nl-NL" sz="2800" b="1" dirty="0" err="1" smtClean="0"/>
              <a:t>Northern</a:t>
            </a:r>
            <a:r>
              <a:rPr lang="nl-NL" sz="2800" b="1" dirty="0" smtClean="0"/>
              <a:t> </a:t>
            </a:r>
            <a:r>
              <a:rPr lang="nl-NL" sz="2800" b="1" dirty="0" err="1" smtClean="0"/>
              <a:t>Highlands</a:t>
            </a:r>
            <a:r>
              <a:rPr lang="nl-NL" sz="2400" b="1" dirty="0" smtClean="0"/>
              <a:t>, </a:t>
            </a:r>
            <a:endParaRPr lang="nl-NL" sz="2400" dirty="0"/>
          </a:p>
        </p:txBody>
      </p:sp>
      <p:sp>
        <p:nvSpPr>
          <p:cNvPr id="3" name="Tijdelijke aanduiding voor inhoud 2"/>
          <p:cNvSpPr>
            <a:spLocks noGrp="1"/>
          </p:cNvSpPr>
          <p:nvPr>
            <p:ph idx="1"/>
          </p:nvPr>
        </p:nvSpPr>
        <p:spPr/>
        <p:txBody>
          <a:bodyPr>
            <a:normAutofit fontScale="62500" lnSpcReduction="20000"/>
          </a:bodyPr>
          <a:lstStyle/>
          <a:p>
            <a:pPr>
              <a:buNone/>
            </a:pPr>
            <a:r>
              <a:rPr lang="nl-NL" b="1" dirty="0" smtClean="0"/>
              <a:t>	</a:t>
            </a:r>
            <a:endParaRPr lang="nl-NL" dirty="0" smtClean="0"/>
          </a:p>
          <a:p>
            <a:pPr>
              <a:buNone/>
            </a:pPr>
            <a:r>
              <a:rPr lang="nl-NL" dirty="0" smtClean="0"/>
              <a:t>	Western </a:t>
            </a:r>
            <a:r>
              <a:rPr lang="nl-NL" dirty="0" err="1" smtClean="0"/>
              <a:t>Highlands</a:t>
            </a:r>
            <a:endParaRPr lang="nl-NL" dirty="0" smtClean="0"/>
          </a:p>
          <a:p>
            <a:pPr>
              <a:buNone/>
            </a:pPr>
            <a:r>
              <a:rPr lang="nl-NL" dirty="0" smtClean="0"/>
              <a:t>	In het westen grenzen de </a:t>
            </a:r>
            <a:r>
              <a:rPr lang="nl-NL" dirty="0" err="1" smtClean="0"/>
              <a:t>Highlands</a:t>
            </a:r>
            <a:r>
              <a:rPr lang="nl-NL" dirty="0" smtClean="0"/>
              <a:t> aan de Atlantische Oceaan, met voor de kust de </a:t>
            </a:r>
            <a:r>
              <a:rPr lang="nl-NL" dirty="0" err="1" smtClean="0"/>
              <a:t>Binnen-Hebriden</a:t>
            </a:r>
            <a:r>
              <a:rPr lang="nl-NL" dirty="0" smtClean="0"/>
              <a:t>. In het zuiden worden de </a:t>
            </a:r>
            <a:r>
              <a:rPr lang="nl-NL" dirty="0" err="1" smtClean="0"/>
              <a:t>Highlands</a:t>
            </a:r>
            <a:r>
              <a:rPr lang="nl-NL" dirty="0" smtClean="0"/>
              <a:t>  door een van de twee geologische verschuivingen- die Schotland als het ware in drieën verdelen- gescheiden van de </a:t>
            </a:r>
            <a:r>
              <a:rPr lang="nl-NL" dirty="0" err="1" smtClean="0"/>
              <a:t>Lowlands</a:t>
            </a:r>
            <a:r>
              <a:rPr lang="nl-NL" dirty="0" smtClean="0"/>
              <a:t>. Grotere plaatsen in dit deel van Schotland zijn Fort William en </a:t>
            </a:r>
            <a:r>
              <a:rPr lang="nl-NL" dirty="0" err="1" smtClean="0"/>
              <a:t>Oban</a:t>
            </a:r>
            <a:r>
              <a:rPr lang="nl-NL" dirty="0" smtClean="0"/>
              <a:t>. Ook Loch </a:t>
            </a:r>
            <a:r>
              <a:rPr lang="nl-NL" dirty="0" err="1" smtClean="0"/>
              <a:t>Shiel</a:t>
            </a:r>
            <a:r>
              <a:rPr lang="nl-NL" dirty="0" smtClean="0"/>
              <a:t> ligt hier, een van de mooiste Schotse meren. Voor fans van Harry Potter is </a:t>
            </a:r>
            <a:r>
              <a:rPr lang="nl-NL" dirty="0" err="1" smtClean="0"/>
              <a:t>Glenfinnan</a:t>
            </a:r>
            <a:r>
              <a:rPr lang="nl-NL" dirty="0" smtClean="0"/>
              <a:t> een begrip. Hier staat het indrukwekkende  spoorwegviaduct dat gebruikt werd in een van de films. Het idyllisch gelegen stadje </a:t>
            </a:r>
            <a:r>
              <a:rPr lang="nl-NL" dirty="0" err="1" smtClean="0"/>
              <a:t>Oban</a:t>
            </a:r>
            <a:r>
              <a:rPr lang="nl-NL" dirty="0" smtClean="0"/>
              <a:t> is een van de belangrijkste toeristische trekpleister. De vele winkeltjes en visrestaurants rond de haven nodigen uit tot flaneren en lekker eten. En in het midden, vlak aan het water, staat distilleerderij </a:t>
            </a:r>
            <a:r>
              <a:rPr lang="nl-NL" dirty="0" err="1" smtClean="0"/>
              <a:t>Oban</a:t>
            </a:r>
            <a:r>
              <a:rPr lang="nl-NL" dirty="0" smtClean="0"/>
              <a:t>, ook een toeristische trekpleister. In de omgeving ligt Loch </a:t>
            </a:r>
            <a:r>
              <a:rPr lang="nl-NL" dirty="0" err="1" smtClean="0"/>
              <a:t>Lomond</a:t>
            </a:r>
            <a:r>
              <a:rPr lang="nl-NL" dirty="0" smtClean="0"/>
              <a:t>. De distilleerderij Loch </a:t>
            </a:r>
            <a:r>
              <a:rPr lang="nl-NL" dirty="0" err="1" smtClean="0"/>
              <a:t>Lomond</a:t>
            </a:r>
            <a:r>
              <a:rPr lang="nl-NL" dirty="0" smtClean="0"/>
              <a:t> ligt overigens niet direct aan het gelijknamige meer, maar iets verderop in het industriestadje Alexandria.</a:t>
            </a:r>
          </a:p>
          <a:p>
            <a:endParaRPr lang="nl-NL"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err="1" smtClean="0"/>
              <a:t>Northern</a:t>
            </a:r>
            <a:r>
              <a:rPr lang="nl-NL" sz="2800" dirty="0" smtClean="0"/>
              <a:t> </a:t>
            </a:r>
            <a:r>
              <a:rPr lang="nl-NL" sz="2800" dirty="0" err="1" smtClean="0"/>
              <a:t>Highlands</a:t>
            </a:r>
            <a:endParaRPr lang="nl-NL" sz="2800" dirty="0"/>
          </a:p>
        </p:txBody>
      </p:sp>
      <p:sp>
        <p:nvSpPr>
          <p:cNvPr id="3" name="Tijdelijke aanduiding voor inhoud 2"/>
          <p:cNvSpPr>
            <a:spLocks noGrp="1"/>
          </p:cNvSpPr>
          <p:nvPr>
            <p:ph idx="1"/>
          </p:nvPr>
        </p:nvSpPr>
        <p:spPr/>
        <p:txBody>
          <a:bodyPr>
            <a:normAutofit/>
          </a:bodyPr>
          <a:lstStyle/>
          <a:p>
            <a:pPr>
              <a:buNone/>
            </a:pPr>
            <a:r>
              <a:rPr lang="nl-NL" dirty="0" smtClean="0"/>
              <a:t>	</a:t>
            </a:r>
          </a:p>
          <a:p>
            <a:pPr>
              <a:buNone/>
            </a:pPr>
            <a:r>
              <a:rPr lang="nl-NL" dirty="0" smtClean="0"/>
              <a:t>	</a:t>
            </a:r>
            <a:r>
              <a:rPr lang="nl-NL" sz="2400" dirty="0" smtClean="0"/>
              <a:t>Ten noorden van de stad </a:t>
            </a:r>
            <a:r>
              <a:rPr lang="nl-NL" sz="2400" dirty="0" err="1" smtClean="0"/>
              <a:t>Inverness</a:t>
            </a:r>
            <a:r>
              <a:rPr lang="nl-NL" sz="2400" dirty="0" smtClean="0"/>
              <a:t> beginnen de </a:t>
            </a:r>
            <a:r>
              <a:rPr lang="nl-NL" sz="2400" dirty="0" err="1" smtClean="0"/>
              <a:t>Northern</a:t>
            </a:r>
            <a:r>
              <a:rPr lang="nl-NL" sz="2400" dirty="0" smtClean="0"/>
              <a:t> </a:t>
            </a:r>
            <a:r>
              <a:rPr lang="nl-NL" sz="2400" dirty="0" err="1" smtClean="0"/>
              <a:t>Highlands</a:t>
            </a:r>
            <a:r>
              <a:rPr lang="nl-NL" sz="2400" dirty="0" smtClean="0"/>
              <a:t>. Even boven </a:t>
            </a:r>
            <a:r>
              <a:rPr lang="nl-NL" sz="2400" dirty="0" err="1" smtClean="0"/>
              <a:t>Inverness</a:t>
            </a:r>
            <a:r>
              <a:rPr lang="nl-NL" sz="2400" dirty="0" smtClean="0"/>
              <a:t> ligt het schiereiland Black </a:t>
            </a:r>
            <a:r>
              <a:rPr lang="nl-NL" sz="2400" dirty="0" err="1" smtClean="0"/>
              <a:t>isle</a:t>
            </a:r>
            <a:r>
              <a:rPr lang="nl-NL" sz="2400" dirty="0" smtClean="0"/>
              <a:t>, dat zijn naam dankt aan de zwarte aarde, waarin vooral gerst goed gedijt. Langs de oostelijk gelegen kustweg liggen nagenoeg alle distilleerderijen van de regio (</a:t>
            </a:r>
            <a:r>
              <a:rPr lang="nl-NL" sz="2400" dirty="0" err="1" smtClean="0"/>
              <a:t>Glen</a:t>
            </a:r>
            <a:r>
              <a:rPr lang="nl-NL" sz="2400" dirty="0" smtClean="0"/>
              <a:t> </a:t>
            </a:r>
            <a:r>
              <a:rPr lang="nl-NL" sz="2400" dirty="0" err="1" smtClean="0"/>
              <a:t>Ord</a:t>
            </a:r>
            <a:r>
              <a:rPr lang="nl-NL" sz="2400" dirty="0" smtClean="0"/>
              <a:t>, </a:t>
            </a:r>
            <a:r>
              <a:rPr lang="nl-NL" sz="2400" dirty="0" err="1" smtClean="0"/>
              <a:t>Dalmore</a:t>
            </a:r>
            <a:r>
              <a:rPr lang="nl-NL" sz="2400" dirty="0" smtClean="0"/>
              <a:t>, </a:t>
            </a:r>
            <a:r>
              <a:rPr lang="nl-NL" sz="2400" dirty="0" err="1" smtClean="0"/>
              <a:t>Teaninich</a:t>
            </a:r>
            <a:r>
              <a:rPr lang="nl-NL" sz="2400" dirty="0" smtClean="0"/>
              <a:t>, </a:t>
            </a:r>
            <a:r>
              <a:rPr lang="nl-NL" sz="2400" dirty="0" err="1" smtClean="0"/>
              <a:t>Glenmorangie</a:t>
            </a:r>
            <a:r>
              <a:rPr lang="nl-NL" sz="2400" dirty="0" smtClean="0"/>
              <a:t>, </a:t>
            </a:r>
            <a:r>
              <a:rPr lang="nl-NL" sz="2400" dirty="0" err="1" smtClean="0"/>
              <a:t>Balblair</a:t>
            </a:r>
            <a:r>
              <a:rPr lang="nl-NL" sz="2400" dirty="0" smtClean="0"/>
              <a:t>, </a:t>
            </a:r>
            <a:r>
              <a:rPr lang="nl-NL" sz="2400" dirty="0" err="1" smtClean="0"/>
              <a:t>Brora</a:t>
            </a:r>
            <a:r>
              <a:rPr lang="nl-NL" sz="2400" dirty="0" smtClean="0"/>
              <a:t>/</a:t>
            </a:r>
            <a:r>
              <a:rPr lang="nl-NL" sz="2400" dirty="0" err="1" smtClean="0"/>
              <a:t>Clynelish</a:t>
            </a:r>
            <a:r>
              <a:rPr lang="nl-NL" sz="2400" dirty="0" smtClean="0"/>
              <a:t>, Old </a:t>
            </a:r>
            <a:r>
              <a:rPr lang="nl-NL" sz="2400" dirty="0" err="1" smtClean="0"/>
              <a:t>Pulteney</a:t>
            </a:r>
            <a:r>
              <a:rPr lang="nl-NL" sz="2400" dirty="0" smtClean="0"/>
              <a:t>)</a:t>
            </a:r>
            <a:endParaRPr lang="nl-NL"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nl-NL"/>
          </a:p>
        </p:txBody>
      </p:sp>
      <p:pic>
        <p:nvPicPr>
          <p:cNvPr id="66561" name="Afbeelding 7" descr="2014-10-01 18.16.19"/>
          <p:cNvPicPr>
            <a:picLocks noChangeAspect="1" noChangeArrowheads="1"/>
          </p:cNvPicPr>
          <p:nvPr/>
        </p:nvPicPr>
        <p:blipFill>
          <a:blip r:embed="rId3" cstate="print"/>
          <a:srcRect/>
          <a:stretch>
            <a:fillRect/>
          </a:stretch>
        </p:blipFill>
        <p:spPr bwMode="auto">
          <a:xfrm>
            <a:off x="2683935" y="260648"/>
            <a:ext cx="3441277" cy="6192688"/>
          </a:xfrm>
          <a:prstGeom prst="rect">
            <a:avLst/>
          </a:prstGeom>
          <a:noFill/>
        </p:spPr>
      </p:pic>
      <p:sp>
        <p:nvSpPr>
          <p:cNvPr id="66563" name="Rectangle 3"/>
          <p:cNvSpPr>
            <a:spLocks noChangeArrowheads="1"/>
          </p:cNvSpPr>
          <p:nvPr/>
        </p:nvSpPr>
        <p:spPr bwMode="auto">
          <a:xfrm>
            <a:off x="0" y="10687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274638"/>
            <a:ext cx="8219256" cy="1714202"/>
          </a:xfrm>
        </p:spPr>
        <p:txBody>
          <a:bodyPr>
            <a:normAutofit/>
          </a:bodyPr>
          <a:lstStyle/>
          <a:p>
            <a:r>
              <a:rPr lang="en-US" sz="2000" b="1" dirty="0" smtClean="0"/>
              <a:t>Western &amp; Northern Highlands, </a:t>
            </a:r>
            <a:r>
              <a:rPr lang="en-US" sz="2700" b="1" dirty="0" smtClean="0"/>
              <a:t>	</a:t>
            </a:r>
            <a:br>
              <a:rPr lang="en-US" sz="2700" b="1" dirty="0" smtClean="0"/>
            </a:br>
            <a:r>
              <a:rPr lang="en-US" sz="2800" b="1" dirty="0" err="1" smtClean="0"/>
              <a:t>Glenmorangie</a:t>
            </a:r>
            <a:r>
              <a:rPr lang="en-US" sz="2800" b="1" dirty="0" smtClean="0"/>
              <a:t> the original </a:t>
            </a:r>
            <a:r>
              <a:rPr lang="en-US" sz="2700" b="1" dirty="0" smtClean="0"/>
              <a:t/>
            </a:r>
            <a:br>
              <a:rPr lang="en-US" sz="2700" b="1" dirty="0" smtClean="0"/>
            </a:br>
            <a:r>
              <a:rPr lang="nl-NL" sz="2000" b="1" dirty="0" smtClean="0"/>
              <a:t>Single malt, 10 </a:t>
            </a:r>
            <a:r>
              <a:rPr lang="nl-NL" sz="2000" b="1" dirty="0" err="1" smtClean="0"/>
              <a:t>years</a:t>
            </a:r>
            <a:r>
              <a:rPr lang="nl-NL" sz="2000" b="1" dirty="0" smtClean="0"/>
              <a:t>, 40%</a:t>
            </a:r>
            <a:r>
              <a:rPr lang="nl-NL" sz="2000" dirty="0" smtClean="0"/>
              <a:t/>
            </a:r>
            <a:br>
              <a:rPr lang="nl-NL" sz="2000" dirty="0" smtClean="0"/>
            </a:br>
            <a:endParaRPr lang="nl-NL" sz="2000" dirty="0"/>
          </a:p>
        </p:txBody>
      </p:sp>
      <p:sp>
        <p:nvSpPr>
          <p:cNvPr id="3" name="Tijdelijke aanduiding voor inhoud 2"/>
          <p:cNvSpPr>
            <a:spLocks noGrp="1"/>
          </p:cNvSpPr>
          <p:nvPr>
            <p:ph idx="1"/>
          </p:nvPr>
        </p:nvSpPr>
        <p:spPr/>
        <p:txBody>
          <a:bodyPr>
            <a:normAutofit fontScale="55000" lnSpcReduction="20000"/>
          </a:bodyPr>
          <a:lstStyle/>
          <a:p>
            <a:pPr>
              <a:buNone/>
            </a:pPr>
            <a:r>
              <a:rPr lang="nl-NL" dirty="0" smtClean="0"/>
              <a:t>	De distilleerderij begon op een oude boerderij, maar werd in 1843 overgenomen en gelegaliseerd door William </a:t>
            </a:r>
            <a:r>
              <a:rPr lang="nl-NL" dirty="0" err="1" smtClean="0"/>
              <a:t>Matheson</a:t>
            </a:r>
            <a:r>
              <a:rPr lang="nl-NL" dirty="0" smtClean="0"/>
              <a:t>, die ook betrokken was bij </a:t>
            </a:r>
            <a:r>
              <a:rPr lang="nl-NL" dirty="0" err="1" smtClean="0"/>
              <a:t>Balblair</a:t>
            </a:r>
            <a:r>
              <a:rPr lang="nl-NL" dirty="0" smtClean="0"/>
              <a:t>. Jarenlang bleef </a:t>
            </a:r>
            <a:r>
              <a:rPr lang="nl-NL" dirty="0" err="1" smtClean="0"/>
              <a:t>Glenmorangie</a:t>
            </a:r>
            <a:r>
              <a:rPr lang="nl-NL" dirty="0" smtClean="0"/>
              <a:t> een rustiek bedrijf. Alfred Bernard omschreef het in de jaren tachtig van de 19</a:t>
            </a:r>
            <a:r>
              <a:rPr lang="nl-NL" baseline="30000" dirty="0" smtClean="0"/>
              <a:t>e</a:t>
            </a:r>
            <a:r>
              <a:rPr lang="nl-NL" dirty="0" smtClean="0"/>
              <a:t> eeuw zelfs als “de meest ouderwetse en primitieve distilleerderij die we hebben gezien en bijna een ruïne” Juist op tijd kwamen er investeerders en werd de distilleerderij herbouwd. Een groot deel van de 20</a:t>
            </a:r>
            <a:r>
              <a:rPr lang="nl-NL" baseline="30000" dirty="0" smtClean="0"/>
              <a:t>e</a:t>
            </a:r>
            <a:r>
              <a:rPr lang="nl-NL" dirty="0" smtClean="0"/>
              <a:t> eeuw bestond de voornaamste taak uit het leveren van malt voor </a:t>
            </a:r>
            <a:r>
              <a:rPr lang="nl-NL" dirty="0" err="1" smtClean="0"/>
              <a:t>blends</a:t>
            </a:r>
            <a:r>
              <a:rPr lang="nl-NL" dirty="0" smtClean="0"/>
              <a:t> als </a:t>
            </a:r>
            <a:r>
              <a:rPr lang="nl-NL" dirty="0" err="1" smtClean="0"/>
              <a:t>Highland</a:t>
            </a:r>
            <a:r>
              <a:rPr lang="nl-NL" dirty="0" smtClean="0"/>
              <a:t> Queen en James Martin. Maar in de jaren zeventig begon </a:t>
            </a:r>
            <a:r>
              <a:rPr lang="nl-NL" dirty="0" err="1" smtClean="0"/>
              <a:t>Glenmorangie</a:t>
            </a:r>
            <a:r>
              <a:rPr lang="nl-NL" dirty="0" smtClean="0"/>
              <a:t> vaten te </a:t>
            </a:r>
            <a:r>
              <a:rPr lang="nl-NL" dirty="0" err="1" smtClean="0"/>
              <a:t>lageren</a:t>
            </a:r>
            <a:r>
              <a:rPr lang="nl-NL" dirty="0" smtClean="0"/>
              <a:t> voor een 10-year-old single malt. Achteraf gezien was dat het beste besluit ooit: tegen het eind van de jaren negentig was dat de best verkochte single malt van Schotland geworden. De ketels van </a:t>
            </a:r>
            <a:r>
              <a:rPr lang="nl-NL" dirty="0" err="1" smtClean="0"/>
              <a:t>Glenmorangie</a:t>
            </a:r>
            <a:r>
              <a:rPr lang="nl-NL" dirty="0" smtClean="0"/>
              <a:t> zijn smal en hoog, en produceren een lichte, erg zuivere alcohol. De distilleerderij onderscheidt zich door de manier waarop deze elegante drank met hout wordt gecombineerd. </a:t>
            </a:r>
            <a:r>
              <a:rPr lang="nl-NL" dirty="0" err="1" smtClean="0"/>
              <a:t>Glenmorangie</a:t>
            </a:r>
            <a:r>
              <a:rPr lang="nl-NL" dirty="0" smtClean="0"/>
              <a:t>  was inderdaad een pionier op het gebied van </a:t>
            </a:r>
            <a:r>
              <a:rPr lang="nl-NL" dirty="0" err="1" smtClean="0"/>
              <a:t>wood</a:t>
            </a:r>
            <a:r>
              <a:rPr lang="nl-NL" dirty="0" smtClean="0"/>
              <a:t> finishes. Na eindeloos experimenteren met steeds exotischer vaten, werd de distilleerderij een expert in het bepalen hoe een specifiek vat een al gerijpte malt nog kan veranderen voordat die wordt gebotteld.</a:t>
            </a:r>
          </a:p>
          <a:p>
            <a:endParaRPr lang="nl-NL"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a:t>
            </a:r>
            <a:r>
              <a:rPr lang="nl-NL" sz="2800" dirty="0" err="1" smtClean="0"/>
              <a:t>Glenmorangie</a:t>
            </a:r>
            <a:endParaRPr lang="nl-NL" sz="2800" dirty="0"/>
          </a:p>
        </p:txBody>
      </p:sp>
      <p:sp>
        <p:nvSpPr>
          <p:cNvPr id="3" name="Tijdelijke aanduiding voor inhoud 2"/>
          <p:cNvSpPr>
            <a:spLocks noGrp="1"/>
          </p:cNvSpPr>
          <p:nvPr>
            <p:ph idx="1"/>
          </p:nvPr>
        </p:nvSpPr>
        <p:spPr/>
        <p:txBody>
          <a:bodyPr>
            <a:normAutofit fontScale="77500" lnSpcReduction="20000"/>
          </a:bodyPr>
          <a:lstStyle/>
          <a:p>
            <a:pPr>
              <a:buNone/>
            </a:pPr>
            <a:r>
              <a:rPr lang="nl-NL" dirty="0" smtClean="0"/>
              <a:t>	</a:t>
            </a:r>
            <a:r>
              <a:rPr lang="nl-NL" dirty="0" err="1" smtClean="0"/>
              <a:t>Glenmorangie</a:t>
            </a:r>
            <a:r>
              <a:rPr lang="nl-NL" dirty="0" smtClean="0"/>
              <a:t> is Keltisch voor "Vallei van de Rust". Gelegen in </a:t>
            </a:r>
            <a:r>
              <a:rPr lang="nl-NL" dirty="0" err="1" smtClean="0"/>
              <a:t>Tain</a:t>
            </a:r>
            <a:r>
              <a:rPr lang="nl-NL" dirty="0" smtClean="0"/>
              <a:t>, in de </a:t>
            </a:r>
            <a:r>
              <a:rPr lang="nl-NL" dirty="0" err="1" smtClean="0"/>
              <a:t>Northern</a:t>
            </a:r>
            <a:r>
              <a:rPr lang="nl-NL" dirty="0" smtClean="0"/>
              <a:t> </a:t>
            </a:r>
            <a:r>
              <a:rPr lang="nl-NL" dirty="0" err="1" smtClean="0"/>
              <a:t>Highlands</a:t>
            </a:r>
            <a:r>
              <a:rPr lang="nl-NL" dirty="0" smtClean="0"/>
              <a:t> van Schotland, zorgen de ‘</a:t>
            </a:r>
            <a:r>
              <a:rPr lang="nl-NL" dirty="0" err="1" smtClean="0"/>
              <a:t>Sixteen</a:t>
            </a:r>
            <a:r>
              <a:rPr lang="nl-NL" dirty="0" smtClean="0"/>
              <a:t> Men of </a:t>
            </a:r>
            <a:r>
              <a:rPr lang="nl-NL" dirty="0" err="1" smtClean="0"/>
              <a:t>Tain</a:t>
            </a:r>
            <a:r>
              <a:rPr lang="nl-NL" dirty="0" smtClean="0"/>
              <a:t>’ voor de productie van alle Single </a:t>
            </a:r>
            <a:r>
              <a:rPr lang="nl-NL" dirty="0" err="1" smtClean="0"/>
              <a:t>Malts</a:t>
            </a:r>
            <a:r>
              <a:rPr lang="nl-NL" dirty="0" smtClean="0"/>
              <a:t>. Deze 10 jaar oude whisky is de basis van de </a:t>
            </a:r>
            <a:r>
              <a:rPr lang="nl-NL" dirty="0" err="1" smtClean="0"/>
              <a:t>Glen</a:t>
            </a:r>
            <a:r>
              <a:rPr lang="nl-NL" dirty="0" smtClean="0"/>
              <a:t> </a:t>
            </a:r>
            <a:r>
              <a:rPr lang="nl-NL" dirty="0" err="1" smtClean="0"/>
              <a:t>Morangie</a:t>
            </a:r>
            <a:r>
              <a:rPr lang="nl-NL" dirty="0" smtClean="0"/>
              <a:t> range en wordt geproduceerd in de langste </a:t>
            </a:r>
            <a:r>
              <a:rPr lang="nl-NL" dirty="0" err="1" smtClean="0"/>
              <a:t>distilleer-ketels</a:t>
            </a:r>
            <a:r>
              <a:rPr lang="nl-NL" dirty="0" smtClean="0"/>
              <a:t> in Schotland. Na rijping op ex-bourbon vaten van Amerikaans wit eiken is het een whisky met vanille, perzik en sinaasappelaroma’s. </a:t>
            </a:r>
            <a:r>
              <a:rPr lang="nl-NL" dirty="0" err="1" smtClean="0"/>
              <a:t>Schotlands</a:t>
            </a:r>
            <a:r>
              <a:rPr lang="nl-NL" dirty="0" smtClean="0"/>
              <a:t> favoriete whisky!</a:t>
            </a:r>
          </a:p>
          <a:p>
            <a:pPr>
              <a:buNone/>
            </a:pPr>
            <a:r>
              <a:rPr lang="nl-NL" b="1" dirty="0" smtClean="0"/>
              <a:t>	</a:t>
            </a:r>
          </a:p>
          <a:p>
            <a:pPr>
              <a:buNone/>
            </a:pPr>
            <a:endParaRPr lang="nl-NL" b="1" dirty="0" smtClean="0"/>
          </a:p>
          <a:p>
            <a:pPr>
              <a:buNone/>
            </a:pPr>
            <a:r>
              <a:rPr lang="nl-NL" b="1" dirty="0" smtClean="0"/>
              <a:t>	Jaarproductie: </a:t>
            </a:r>
            <a:r>
              <a:rPr lang="nl-NL" dirty="0" smtClean="0"/>
              <a:t>4 miljoen liter.</a:t>
            </a:r>
          </a:p>
          <a:p>
            <a:endParaRPr lang="nl-NL"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2800" b="1" dirty="0" err="1" smtClean="0"/>
              <a:t>Glenmorangie</a:t>
            </a:r>
            <a:r>
              <a:rPr lang="en-US" sz="2800" b="1" dirty="0" smtClean="0"/>
              <a:t> the original</a:t>
            </a:r>
            <a:endParaRPr lang="nl-NL" sz="2800" dirty="0"/>
          </a:p>
        </p:txBody>
      </p:sp>
      <p:sp>
        <p:nvSpPr>
          <p:cNvPr id="3" name="Tijdelijke aanduiding voor inhoud 2"/>
          <p:cNvSpPr>
            <a:spLocks noGrp="1"/>
          </p:cNvSpPr>
          <p:nvPr>
            <p:ph idx="1"/>
          </p:nvPr>
        </p:nvSpPr>
        <p:spPr/>
        <p:txBody>
          <a:bodyPr>
            <a:normAutofit/>
          </a:bodyPr>
          <a:lstStyle/>
          <a:p>
            <a:pPr>
              <a:buNone/>
            </a:pPr>
            <a:r>
              <a:rPr lang="nl-NL" b="1" dirty="0" smtClean="0"/>
              <a:t>	</a:t>
            </a:r>
            <a:r>
              <a:rPr lang="nl-NL" sz="2600" b="1" dirty="0" smtClean="0"/>
              <a:t>Proefnotitie 1:</a:t>
            </a:r>
            <a:r>
              <a:rPr lang="nl-NL" sz="2600" dirty="0" smtClean="0"/>
              <a:t> “De lichte </a:t>
            </a:r>
            <a:r>
              <a:rPr lang="nl-NL" sz="2600" dirty="0" err="1" smtClean="0"/>
              <a:t>citrustonen</a:t>
            </a:r>
            <a:r>
              <a:rPr lang="nl-NL" sz="2600" dirty="0" smtClean="0"/>
              <a:t> zweven over zongerijpte passievrucht, witte chocolade en crème </a:t>
            </a:r>
            <a:r>
              <a:rPr lang="nl-NL" sz="2600" dirty="0" err="1" smtClean="0"/>
              <a:t>brûlée</a:t>
            </a:r>
            <a:r>
              <a:rPr lang="nl-NL" sz="2600" dirty="0" smtClean="0"/>
              <a:t>. Een afgeronde whisky met een volle textuur, en een soepele afdronk met sinaasappel en perzik.”</a:t>
            </a:r>
          </a:p>
          <a:p>
            <a:pPr>
              <a:buNone/>
            </a:pPr>
            <a:r>
              <a:rPr lang="nl-NL" sz="2600" b="1" dirty="0" smtClean="0"/>
              <a:t>	</a:t>
            </a:r>
          </a:p>
          <a:p>
            <a:pPr>
              <a:buNone/>
            </a:pPr>
            <a:endParaRPr lang="nl-NL" sz="2600" b="1" dirty="0" smtClean="0"/>
          </a:p>
          <a:p>
            <a:pPr>
              <a:buNone/>
            </a:pPr>
            <a:endParaRPr lang="nl-NL" sz="2600" b="1" dirty="0" smtClean="0"/>
          </a:p>
          <a:p>
            <a:pPr>
              <a:buNone/>
            </a:pPr>
            <a:r>
              <a:rPr lang="nl-NL" sz="2600" b="1" dirty="0" smtClean="0"/>
              <a:t>	Proefnotitie 2: </a:t>
            </a:r>
            <a:r>
              <a:rPr lang="nl-NL" sz="2600" dirty="0" smtClean="0"/>
              <a:t>Honingachtige smaken met een beetje amandel.</a:t>
            </a:r>
          </a:p>
          <a:p>
            <a:endParaRPr lang="nl-NL"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b="1" dirty="0" err="1" smtClean="0"/>
              <a:t>Midlands</a:t>
            </a:r>
            <a:endParaRPr lang="nl-NL" sz="2800" dirty="0"/>
          </a:p>
        </p:txBody>
      </p:sp>
      <p:sp>
        <p:nvSpPr>
          <p:cNvPr id="3" name="Tijdelijke aanduiding voor inhoud 2"/>
          <p:cNvSpPr>
            <a:spLocks noGrp="1"/>
          </p:cNvSpPr>
          <p:nvPr>
            <p:ph idx="1"/>
          </p:nvPr>
        </p:nvSpPr>
        <p:spPr/>
        <p:txBody>
          <a:bodyPr>
            <a:normAutofit fontScale="92500" lnSpcReduction="10000"/>
          </a:bodyPr>
          <a:lstStyle/>
          <a:p>
            <a:pPr>
              <a:buNone/>
            </a:pPr>
            <a:r>
              <a:rPr lang="nl-NL" dirty="0" smtClean="0"/>
              <a:t>	</a:t>
            </a:r>
            <a:r>
              <a:rPr lang="nl-NL" sz="2600" dirty="0" smtClean="0"/>
              <a:t>De </a:t>
            </a:r>
            <a:r>
              <a:rPr lang="nl-NL" sz="2600" dirty="0" err="1" smtClean="0"/>
              <a:t>Midlands</a:t>
            </a:r>
            <a:r>
              <a:rPr lang="nl-NL" sz="2600" dirty="0" smtClean="0"/>
              <a:t> scheiden de </a:t>
            </a:r>
            <a:r>
              <a:rPr lang="nl-NL" sz="2600" dirty="0" err="1" smtClean="0"/>
              <a:t>Lowlands</a:t>
            </a:r>
            <a:r>
              <a:rPr lang="nl-NL" sz="2600" dirty="0" smtClean="0"/>
              <a:t> van de </a:t>
            </a:r>
            <a:r>
              <a:rPr lang="nl-NL" sz="2600" dirty="0" err="1" smtClean="0"/>
              <a:t>Highlands</a:t>
            </a:r>
            <a:r>
              <a:rPr lang="nl-NL" sz="2600" dirty="0" smtClean="0"/>
              <a:t>. Zuiver geografisch gezien horen ze eigenlijk bij het zuidelijk deel van de </a:t>
            </a:r>
            <a:r>
              <a:rPr lang="nl-NL" sz="2600" dirty="0" err="1" smtClean="0"/>
              <a:t>Highlands</a:t>
            </a:r>
            <a:r>
              <a:rPr lang="nl-NL" sz="2600" dirty="0" smtClean="0"/>
              <a:t>. In het oostelijk deel van deze provincie liggen de </a:t>
            </a:r>
            <a:r>
              <a:rPr lang="nl-NL" sz="2600" dirty="0" err="1" smtClean="0"/>
              <a:t>Crampion</a:t>
            </a:r>
            <a:r>
              <a:rPr lang="nl-NL" sz="2600" dirty="0" smtClean="0"/>
              <a:t> Mountains, die doorlopen in de oostelijke </a:t>
            </a:r>
            <a:r>
              <a:rPr lang="nl-NL" sz="2600" dirty="0" err="1" smtClean="0"/>
              <a:t>Highlands</a:t>
            </a:r>
            <a:r>
              <a:rPr lang="nl-NL" sz="2600" dirty="0" smtClean="0"/>
              <a:t>. In de </a:t>
            </a:r>
            <a:r>
              <a:rPr lang="nl-NL" sz="2600" dirty="0" err="1" smtClean="0"/>
              <a:t>Midlands</a:t>
            </a:r>
            <a:r>
              <a:rPr lang="nl-NL" sz="2600" dirty="0" smtClean="0"/>
              <a:t> zijn tegenwoordig nog maar weinig distilleerderijen. Alle stokerijen liggen aan of in de buurt van de A9, behalve </a:t>
            </a:r>
            <a:r>
              <a:rPr lang="nl-NL" sz="2600" dirty="0" err="1" smtClean="0"/>
              <a:t>Aberfeldy</a:t>
            </a:r>
            <a:r>
              <a:rPr lang="nl-NL" sz="2600" dirty="0" smtClean="0"/>
              <a:t>, </a:t>
            </a:r>
            <a:r>
              <a:rPr lang="nl-NL" sz="2600" dirty="0" err="1" smtClean="0"/>
              <a:t>Edradour</a:t>
            </a:r>
            <a:r>
              <a:rPr lang="nl-NL" sz="2600" dirty="0" smtClean="0"/>
              <a:t> en </a:t>
            </a:r>
            <a:r>
              <a:rPr lang="nl-NL" sz="2600" dirty="0" err="1" smtClean="0"/>
              <a:t>Glenturret</a:t>
            </a:r>
            <a:r>
              <a:rPr lang="nl-NL" sz="2600" dirty="0" smtClean="0"/>
              <a:t>, die een paar minuten rijden van deze verbindingsweg verwijderd liggen. Komend uit de richting </a:t>
            </a:r>
            <a:r>
              <a:rPr lang="nl-NL" sz="2600" dirty="0" err="1" smtClean="0"/>
              <a:t>Inverness</a:t>
            </a:r>
            <a:r>
              <a:rPr lang="nl-NL" sz="2600" dirty="0" smtClean="0"/>
              <a:t> passeren we eerst </a:t>
            </a:r>
            <a:r>
              <a:rPr lang="nl-NL" sz="2600" dirty="0" err="1" smtClean="0"/>
              <a:t>Dalwhinnie</a:t>
            </a:r>
            <a:r>
              <a:rPr lang="nl-NL" sz="2600" dirty="0" smtClean="0"/>
              <a:t>, </a:t>
            </a:r>
            <a:r>
              <a:rPr lang="nl-NL" sz="2600" dirty="0" err="1" smtClean="0"/>
              <a:t>Schotlands</a:t>
            </a:r>
            <a:r>
              <a:rPr lang="nl-NL" sz="2600" dirty="0" smtClean="0"/>
              <a:t> hoogst gelegen distilleerderij, daarna Blair </a:t>
            </a:r>
            <a:r>
              <a:rPr lang="nl-NL" sz="2600" dirty="0" err="1" smtClean="0"/>
              <a:t>Atholl</a:t>
            </a:r>
            <a:r>
              <a:rPr lang="nl-NL" sz="2600" dirty="0" smtClean="0"/>
              <a:t> en een paar km verwijderd van </a:t>
            </a:r>
            <a:r>
              <a:rPr lang="nl-NL" sz="2600" dirty="0" err="1" smtClean="0"/>
              <a:t>Pitlochry</a:t>
            </a:r>
            <a:r>
              <a:rPr lang="nl-NL" sz="2600" dirty="0" smtClean="0"/>
              <a:t>, het beroemde Blair </a:t>
            </a:r>
            <a:r>
              <a:rPr lang="nl-NL" sz="2600" dirty="0" err="1" smtClean="0"/>
              <a:t>Castle</a:t>
            </a:r>
            <a:r>
              <a:rPr lang="nl-NL" sz="2600" dirty="0" smtClean="0"/>
              <a:t>.</a:t>
            </a:r>
            <a:endParaRPr lang="nl-NL" sz="26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a:t>
            </a:r>
            <a:r>
              <a:rPr lang="nl-NL" sz="2800" dirty="0" err="1" smtClean="0"/>
              <a:t>Midlands</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dirty="0" smtClean="0"/>
              <a:t>	Het belangrijkste evenement voor whiskyliefhebbers speelt zich ook af op het kasteel- en wel in de feestelijke balzaal. Whiskyvrienden uit de hele wereld worden hier wegens hun verdiensten voor de Schotse whisky geëerd. Deze uitverkorenen horen dan tot de “Keepers of the </a:t>
            </a:r>
            <a:r>
              <a:rPr lang="nl-NL" dirty="0" err="1" smtClean="0"/>
              <a:t>Quaich</a:t>
            </a:r>
            <a:r>
              <a:rPr lang="nl-NL" dirty="0" smtClean="0"/>
              <a:t>”. Slechts op aanbeveling van twee andere leden komt men voor opname in aanmerking. Een commissie beslist vervolgens wie er in de kring van momenteel 1400 leden mag worden opgenomen. Niet ver van het slot ligt het mooie plaatsje  </a:t>
            </a:r>
            <a:r>
              <a:rPr lang="nl-NL" dirty="0" err="1" smtClean="0"/>
              <a:t>Pitlochry</a:t>
            </a:r>
            <a:r>
              <a:rPr lang="nl-NL" dirty="0" smtClean="0"/>
              <a:t> met de distilleerderij Blair </a:t>
            </a:r>
            <a:r>
              <a:rPr lang="nl-NL" dirty="0" err="1" smtClean="0"/>
              <a:t>Atholl</a:t>
            </a:r>
            <a:r>
              <a:rPr lang="nl-NL" dirty="0" smtClean="0"/>
              <a:t>. Iets verderop ligt de kleine stokerij </a:t>
            </a:r>
            <a:r>
              <a:rPr lang="nl-NL" dirty="0" err="1" smtClean="0"/>
              <a:t>Endradour</a:t>
            </a:r>
            <a:r>
              <a:rPr lang="nl-NL" dirty="0" smtClean="0"/>
              <a:t> welke jaarlijks meer dan 100.000 bezoekers trekt. Even verder naar het zuiden komen we bij </a:t>
            </a:r>
            <a:r>
              <a:rPr lang="nl-NL" dirty="0" err="1" smtClean="0"/>
              <a:t>Aberfeldy</a:t>
            </a:r>
            <a:r>
              <a:rPr lang="nl-NL" dirty="0" smtClean="0"/>
              <a:t> met de gelijknamige distilleerderij. In de buurt van </a:t>
            </a:r>
            <a:r>
              <a:rPr lang="nl-NL" dirty="0" err="1" smtClean="0"/>
              <a:t>Crieff</a:t>
            </a:r>
            <a:r>
              <a:rPr lang="nl-NL" dirty="0" smtClean="0"/>
              <a:t> is de “</a:t>
            </a:r>
            <a:r>
              <a:rPr lang="nl-NL" dirty="0" err="1" smtClean="0"/>
              <a:t>Famous</a:t>
            </a:r>
            <a:r>
              <a:rPr lang="nl-NL" dirty="0" smtClean="0"/>
              <a:t> </a:t>
            </a:r>
            <a:r>
              <a:rPr lang="nl-NL" dirty="0" err="1" smtClean="0"/>
              <a:t>Grouse</a:t>
            </a:r>
            <a:r>
              <a:rPr lang="nl-NL" dirty="0" smtClean="0"/>
              <a:t> </a:t>
            </a:r>
            <a:r>
              <a:rPr lang="nl-NL" dirty="0" err="1" smtClean="0"/>
              <a:t>Experience</a:t>
            </a:r>
            <a:r>
              <a:rPr lang="nl-NL" dirty="0" smtClean="0"/>
              <a:t>”te vinden, dit is de huidige naam van distilleerderij </a:t>
            </a:r>
            <a:r>
              <a:rPr lang="nl-NL" dirty="0" err="1" smtClean="0"/>
              <a:t>Glenturret</a:t>
            </a:r>
            <a:r>
              <a:rPr lang="nl-NL" dirty="0" smtClean="0"/>
              <a:t>. In het kleine plaatsje </a:t>
            </a:r>
            <a:r>
              <a:rPr lang="nl-NL" dirty="0" err="1" smtClean="0"/>
              <a:t>Blackford</a:t>
            </a:r>
            <a:r>
              <a:rPr lang="nl-NL" dirty="0" smtClean="0"/>
              <a:t> bij </a:t>
            </a:r>
            <a:r>
              <a:rPr lang="nl-NL" dirty="0" err="1" smtClean="0"/>
              <a:t>Perth</a:t>
            </a:r>
            <a:r>
              <a:rPr lang="nl-NL" dirty="0" smtClean="0"/>
              <a:t>, ligt de stokerij </a:t>
            </a:r>
            <a:r>
              <a:rPr lang="nl-NL" dirty="0" err="1" smtClean="0"/>
              <a:t>Tullibardine</a:t>
            </a:r>
            <a:r>
              <a:rPr lang="nl-NL" dirty="0" smtClean="0"/>
              <a:t>.</a:t>
            </a:r>
          </a:p>
          <a:p>
            <a:endParaRPr lang="nl-NL"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fontScale="90000"/>
          </a:bodyPr>
          <a:lstStyle/>
          <a:p>
            <a:r>
              <a:rPr lang="en-US" sz="2700" b="1" dirty="0" smtClean="0"/>
              <a:t>Midlands:</a:t>
            </a:r>
            <a:r>
              <a:rPr lang="en-US" sz="2800" b="1" dirty="0" smtClean="0"/>
              <a:t>	</a:t>
            </a:r>
            <a:br>
              <a:rPr lang="en-US" sz="2800" b="1" dirty="0" smtClean="0"/>
            </a:br>
            <a:r>
              <a:rPr lang="en-US" sz="2800" b="1" dirty="0" err="1" smtClean="0"/>
              <a:t>Dalwhinnie</a:t>
            </a:r>
            <a:r>
              <a:rPr lang="en-US" sz="2800" b="1" dirty="0" smtClean="0"/>
              <a:t>, single malt, 15 years, 43 %, </a:t>
            </a:r>
            <a:endParaRPr lang="nl-NL" sz="2800" dirty="0"/>
          </a:p>
        </p:txBody>
      </p:sp>
      <p:sp>
        <p:nvSpPr>
          <p:cNvPr id="3" name="Tijdelijke aanduiding voor inhoud 2"/>
          <p:cNvSpPr>
            <a:spLocks noGrp="1"/>
          </p:cNvSpPr>
          <p:nvPr>
            <p:ph idx="1"/>
          </p:nvPr>
        </p:nvSpPr>
        <p:spPr>
          <a:xfrm>
            <a:off x="457200" y="1340768"/>
            <a:ext cx="8229600" cy="4785395"/>
          </a:xfrm>
        </p:spPr>
        <p:txBody>
          <a:bodyPr>
            <a:normAutofit fontScale="62500" lnSpcReduction="20000"/>
          </a:bodyPr>
          <a:lstStyle/>
          <a:p>
            <a:pPr>
              <a:buNone/>
            </a:pPr>
            <a:r>
              <a:rPr lang="en-US" b="1" dirty="0" smtClean="0"/>
              <a:t>	</a:t>
            </a:r>
            <a:endParaRPr lang="nl-NL" dirty="0" smtClean="0"/>
          </a:p>
          <a:p>
            <a:pPr>
              <a:buNone/>
            </a:pPr>
            <a:r>
              <a:rPr lang="nl-NL" dirty="0" smtClean="0"/>
              <a:t>	Toen </a:t>
            </a:r>
            <a:r>
              <a:rPr lang="nl-NL" dirty="0" err="1" smtClean="0"/>
              <a:t>Dalwhinnie</a:t>
            </a:r>
            <a:r>
              <a:rPr lang="nl-NL" dirty="0" smtClean="0"/>
              <a:t> in 1897 werd opgericht, claimde de eigenaar dat het de hoogst gelegen distilleerderij van Schotland was, op 327 meter boven de zeespiegel. Daarin is de distilleerderij echter geklopt door </a:t>
            </a:r>
            <a:r>
              <a:rPr lang="nl-NL" dirty="0" err="1" smtClean="0"/>
              <a:t>Braeval</a:t>
            </a:r>
            <a:r>
              <a:rPr lang="nl-NL" dirty="0" smtClean="0"/>
              <a:t>. De andere claim- dat het de koudste distilleerderij van het land is- houdt goed stand: de temperatuur is er gemiddeld 6 graden C. In 1905 werd </a:t>
            </a:r>
            <a:r>
              <a:rPr lang="nl-NL" dirty="0" err="1" smtClean="0"/>
              <a:t>Dalwhinnie</a:t>
            </a:r>
            <a:r>
              <a:rPr lang="nl-NL" dirty="0" smtClean="0"/>
              <a:t> gekocht door Cook&amp;</a:t>
            </a:r>
            <a:r>
              <a:rPr lang="nl-NL" dirty="0" err="1" smtClean="0"/>
              <a:t>Bernheimer</a:t>
            </a:r>
            <a:r>
              <a:rPr lang="nl-NL" dirty="0" smtClean="0"/>
              <a:t> uit New York, en werd daarmee de eerste Schotse distilleerderij in Amerikaanse handen. De Stars and </a:t>
            </a:r>
            <a:r>
              <a:rPr lang="nl-NL" dirty="0" err="1" smtClean="0"/>
              <a:t>Stripes</a:t>
            </a:r>
            <a:r>
              <a:rPr lang="nl-NL" dirty="0" smtClean="0"/>
              <a:t> wapperden fier op het pakhuis in </a:t>
            </a:r>
            <a:r>
              <a:rPr lang="nl-NL" dirty="0" err="1" smtClean="0"/>
              <a:t>Leith</a:t>
            </a:r>
            <a:r>
              <a:rPr lang="nl-NL" dirty="0" smtClean="0"/>
              <a:t>. In 1926 werd de distilleerderij deel van DCL (het huidige </a:t>
            </a:r>
            <a:r>
              <a:rPr lang="nl-NL" dirty="0" err="1" smtClean="0"/>
              <a:t>Deageo</a:t>
            </a:r>
            <a:r>
              <a:rPr lang="nl-NL" dirty="0" smtClean="0"/>
              <a:t>), en leverde die voorraden voor </a:t>
            </a:r>
            <a:r>
              <a:rPr lang="nl-NL" dirty="0" err="1" smtClean="0"/>
              <a:t>blends</a:t>
            </a:r>
            <a:r>
              <a:rPr lang="nl-NL" dirty="0" smtClean="0"/>
              <a:t>, zoals Black&amp;White. </a:t>
            </a:r>
          </a:p>
          <a:p>
            <a:pPr>
              <a:buNone/>
            </a:pPr>
            <a:r>
              <a:rPr lang="nl-NL" dirty="0" smtClean="0"/>
              <a:t>	De waterbron ligt op 609 meter in de </a:t>
            </a:r>
            <a:r>
              <a:rPr lang="nl-NL" dirty="0" err="1" smtClean="0"/>
              <a:t>Drumochter</a:t>
            </a:r>
            <a:r>
              <a:rPr lang="nl-NL" dirty="0" smtClean="0"/>
              <a:t> </a:t>
            </a:r>
            <a:r>
              <a:rPr lang="nl-NL" dirty="0" err="1" smtClean="0"/>
              <a:t>Hills</a:t>
            </a:r>
            <a:r>
              <a:rPr lang="nl-NL" dirty="0" smtClean="0"/>
              <a:t>. Als een van de hoogstgelegen van alle </a:t>
            </a:r>
            <a:r>
              <a:rPr lang="nl-NL" dirty="0" err="1" smtClean="0"/>
              <a:t>Highland-distilleerderijen</a:t>
            </a:r>
            <a:r>
              <a:rPr lang="nl-NL" dirty="0" smtClean="0"/>
              <a:t> produceert </a:t>
            </a:r>
            <a:r>
              <a:rPr lang="nl-NL" dirty="0" err="1" smtClean="0"/>
              <a:t>Dalwhinnie</a:t>
            </a:r>
            <a:r>
              <a:rPr lang="nl-NL" dirty="0" smtClean="0"/>
              <a:t> een aangenaam vriendelijke, zachte whisky vol karakter. Ideaal om de beginnende malt whisky drinker kennis te laten maken met een malt whisky. </a:t>
            </a:r>
          </a:p>
          <a:p>
            <a:pPr>
              <a:buNone/>
            </a:pPr>
            <a:r>
              <a:rPr lang="nl-NL" b="1" dirty="0" smtClean="0"/>
              <a:t>	</a:t>
            </a:r>
          </a:p>
          <a:p>
            <a:pPr>
              <a:buNone/>
            </a:pPr>
            <a:r>
              <a:rPr lang="nl-NL" b="1" dirty="0" smtClean="0"/>
              <a:t>	Jaarproductie:</a:t>
            </a:r>
            <a:r>
              <a:rPr lang="nl-NL" dirty="0" smtClean="0"/>
              <a:t> 1,36 miljoen liter.</a:t>
            </a:r>
          </a:p>
          <a:p>
            <a:endParaRPr lang="nl-NL"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nl-NL"/>
          </a:p>
        </p:txBody>
      </p:sp>
      <p:sp>
        <p:nvSpPr>
          <p:cNvPr id="2051" name="Rectangle 3"/>
          <p:cNvSpPr>
            <a:spLocks noChangeArrowheads="1"/>
          </p:cNvSpPr>
          <p:nvPr/>
        </p:nvSpPr>
        <p:spPr bwMode="auto">
          <a:xfrm>
            <a:off x="0" y="106870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itel 7"/>
          <p:cNvSpPr>
            <a:spLocks noGrp="1"/>
          </p:cNvSpPr>
          <p:nvPr>
            <p:ph type="title"/>
          </p:nvPr>
        </p:nvSpPr>
        <p:spPr/>
        <p:txBody>
          <a:bodyPr>
            <a:normAutofit/>
          </a:bodyPr>
          <a:lstStyle/>
          <a:p>
            <a:r>
              <a:rPr lang="nl-NL" sz="3200" b="1" dirty="0" smtClean="0"/>
              <a:t>Programma:</a:t>
            </a:r>
            <a:r>
              <a:rPr lang="nl-NL" sz="3200" dirty="0" smtClean="0"/>
              <a:t/>
            </a:r>
            <a:br>
              <a:rPr lang="nl-NL" sz="3200" dirty="0" smtClean="0"/>
            </a:br>
            <a:endParaRPr lang="nl-NL" sz="3200" dirty="0"/>
          </a:p>
        </p:txBody>
      </p:sp>
      <p:sp>
        <p:nvSpPr>
          <p:cNvPr id="9" name="Tijdelijke aanduiding voor inhoud 8"/>
          <p:cNvSpPr>
            <a:spLocks noGrp="1"/>
          </p:cNvSpPr>
          <p:nvPr>
            <p:ph idx="1"/>
          </p:nvPr>
        </p:nvSpPr>
        <p:spPr/>
        <p:txBody>
          <a:bodyPr>
            <a:normAutofit fontScale="70000" lnSpcReduction="20000"/>
          </a:bodyPr>
          <a:lstStyle/>
          <a:p>
            <a:r>
              <a:rPr lang="nl-NL" dirty="0" smtClean="0"/>
              <a:t>Alvorens te beginnen met deze proeverij van Schotse </a:t>
            </a:r>
            <a:r>
              <a:rPr lang="nl-NL" dirty="0" err="1" smtClean="0"/>
              <a:t>maltwhisky’s</a:t>
            </a:r>
            <a:r>
              <a:rPr lang="nl-NL" dirty="0" smtClean="0"/>
              <a:t>  volgt eerst een korte uiteenzetting over de productieprocessen bij het maken van whisky. </a:t>
            </a:r>
          </a:p>
          <a:p>
            <a:pPr lvl="0"/>
            <a:endParaRPr lang="nl-NL" dirty="0" smtClean="0"/>
          </a:p>
          <a:p>
            <a:r>
              <a:rPr lang="nl-NL" dirty="0" smtClean="0"/>
              <a:t>Vervolgens komen de zes regio’s van Schotland, waar de whisky’s worden gemaakt, een voor een aan de orde en worden bijzonderheden en specifieke kenmerken van de betreffende regio en aansluitend de distilleerderijen en de daarbij gekozen whisky uit deze streek toegelicht,  en natuurlijk het belangrijkste van deze avond het daarbij proeven van de whisky’s.</a:t>
            </a:r>
          </a:p>
          <a:p>
            <a:pPr lvl="0"/>
            <a:endParaRPr lang="nl-NL" dirty="0" smtClean="0"/>
          </a:p>
          <a:p>
            <a:r>
              <a:rPr lang="nl-NL" dirty="0" smtClean="0"/>
              <a:t>Aansluitend wordt een toelichting weergegeven op de betekenis van de termen welke op whiskyetiketten vermeld staan en als uitsmijter allerlei whiskywaardigheden.</a:t>
            </a:r>
          </a:p>
          <a:p>
            <a:endParaRPr lang="nl-NL"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nl-NL"/>
          </a:p>
        </p:txBody>
      </p:sp>
      <p:pic>
        <p:nvPicPr>
          <p:cNvPr id="87041" name="Afbeelding 8" descr="20141001_181745"/>
          <p:cNvPicPr>
            <a:picLocks noChangeAspect="1" noChangeArrowheads="1"/>
          </p:cNvPicPr>
          <p:nvPr/>
        </p:nvPicPr>
        <p:blipFill>
          <a:blip r:embed="rId3" cstate="print"/>
          <a:srcRect/>
          <a:stretch>
            <a:fillRect/>
          </a:stretch>
        </p:blipFill>
        <p:spPr bwMode="auto">
          <a:xfrm>
            <a:off x="2569015" y="620688"/>
            <a:ext cx="3193610" cy="5760640"/>
          </a:xfrm>
          <a:prstGeom prst="rect">
            <a:avLst/>
          </a:prstGeom>
          <a:noFill/>
        </p:spPr>
      </p:pic>
      <p:sp>
        <p:nvSpPr>
          <p:cNvPr id="87043" name="Rectangle 3"/>
          <p:cNvSpPr>
            <a:spLocks noChangeArrowheads="1"/>
          </p:cNvSpPr>
          <p:nvPr/>
        </p:nvSpPr>
        <p:spPr bwMode="auto">
          <a:xfrm>
            <a:off x="0" y="106870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Midlands:	Dalwhinnie, </a:t>
            </a:r>
            <a:r>
              <a:rPr kumimoji="0" lang="en-US" sz="14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single malt, 15 years, 43 %, </a:t>
            </a:r>
            <a:r>
              <a:rPr kumimoji="0" lang="en-US"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922114"/>
          </a:xfrm>
        </p:spPr>
        <p:txBody>
          <a:bodyPr>
            <a:noAutofit/>
          </a:bodyPr>
          <a:lstStyle/>
          <a:p>
            <a:r>
              <a:rPr lang="en-US" sz="2800" b="1" dirty="0" smtClean="0"/>
              <a:t>Midlands:	</a:t>
            </a:r>
            <a:br>
              <a:rPr lang="en-US" sz="2800" b="1" dirty="0" smtClean="0"/>
            </a:br>
            <a:r>
              <a:rPr lang="en-US" sz="2800" b="1" dirty="0" err="1" smtClean="0"/>
              <a:t>Dalwhinnie</a:t>
            </a:r>
            <a:r>
              <a:rPr lang="en-US" sz="2800" b="1" dirty="0" smtClean="0"/>
              <a:t>, single malt, 15 years, 43 %, </a:t>
            </a:r>
            <a:endParaRPr lang="nl-NL" sz="2800" dirty="0"/>
          </a:p>
        </p:txBody>
      </p:sp>
      <p:sp>
        <p:nvSpPr>
          <p:cNvPr id="3" name="Tijdelijke aanduiding voor inhoud 2"/>
          <p:cNvSpPr>
            <a:spLocks noGrp="1"/>
          </p:cNvSpPr>
          <p:nvPr>
            <p:ph idx="1"/>
          </p:nvPr>
        </p:nvSpPr>
        <p:spPr>
          <a:xfrm>
            <a:off x="457200" y="1340768"/>
            <a:ext cx="8229600" cy="4785395"/>
          </a:xfrm>
        </p:spPr>
        <p:txBody>
          <a:bodyPr>
            <a:normAutofit fontScale="62500" lnSpcReduction="20000"/>
          </a:bodyPr>
          <a:lstStyle/>
          <a:p>
            <a:pPr>
              <a:buNone/>
            </a:pPr>
            <a:r>
              <a:rPr lang="en-US" b="1" dirty="0" smtClean="0"/>
              <a:t>	</a:t>
            </a:r>
            <a:endParaRPr lang="nl-NL" dirty="0" smtClean="0"/>
          </a:p>
          <a:p>
            <a:pPr>
              <a:buNone/>
            </a:pPr>
            <a:r>
              <a:rPr lang="nl-NL" dirty="0" smtClean="0"/>
              <a:t>	Toen </a:t>
            </a:r>
            <a:r>
              <a:rPr lang="nl-NL" dirty="0" err="1" smtClean="0"/>
              <a:t>Dalwhinnie</a:t>
            </a:r>
            <a:r>
              <a:rPr lang="nl-NL" dirty="0" smtClean="0"/>
              <a:t> in 1897 werd opgericht, claimde de eigenaar dat het de hoogst gelegen distilleerderij van Schotland was, op 327 meter boven de zeespiegel. Daarin is de distilleerderij echter geklopt door </a:t>
            </a:r>
            <a:r>
              <a:rPr lang="nl-NL" dirty="0" err="1" smtClean="0"/>
              <a:t>Braeval</a:t>
            </a:r>
            <a:r>
              <a:rPr lang="nl-NL" dirty="0" smtClean="0"/>
              <a:t>. De andere claim- dat het de koudste distilleerderij van het land is- houdt goed stand: de temperatuur is er gemiddeld 6 graden C. In 1905 werd </a:t>
            </a:r>
            <a:r>
              <a:rPr lang="nl-NL" dirty="0" err="1" smtClean="0"/>
              <a:t>Dalwhinnie</a:t>
            </a:r>
            <a:r>
              <a:rPr lang="nl-NL" dirty="0" smtClean="0"/>
              <a:t> gekocht door Cook&amp;</a:t>
            </a:r>
            <a:r>
              <a:rPr lang="nl-NL" dirty="0" err="1" smtClean="0"/>
              <a:t>Bernheimer</a:t>
            </a:r>
            <a:r>
              <a:rPr lang="nl-NL" dirty="0" smtClean="0"/>
              <a:t> uit New York, en werd daarmee de eerste Schotse distilleerderij in Amerikaanse handen. De Stars and </a:t>
            </a:r>
            <a:r>
              <a:rPr lang="nl-NL" dirty="0" err="1" smtClean="0"/>
              <a:t>Stripes</a:t>
            </a:r>
            <a:r>
              <a:rPr lang="nl-NL" dirty="0" smtClean="0"/>
              <a:t> wapperden fier op het pakhuis in </a:t>
            </a:r>
            <a:r>
              <a:rPr lang="nl-NL" dirty="0" err="1" smtClean="0"/>
              <a:t>Leith</a:t>
            </a:r>
            <a:r>
              <a:rPr lang="nl-NL" dirty="0" smtClean="0"/>
              <a:t>. In 1926 werd de distilleerderij deel van DCL (het huidige </a:t>
            </a:r>
            <a:r>
              <a:rPr lang="nl-NL" dirty="0" err="1" smtClean="0"/>
              <a:t>Deageo</a:t>
            </a:r>
            <a:r>
              <a:rPr lang="nl-NL" dirty="0" smtClean="0"/>
              <a:t>), en leverde die voorraden voor </a:t>
            </a:r>
            <a:r>
              <a:rPr lang="nl-NL" dirty="0" err="1" smtClean="0"/>
              <a:t>blends</a:t>
            </a:r>
            <a:r>
              <a:rPr lang="nl-NL" dirty="0" smtClean="0"/>
              <a:t>, zoals Black&amp;White. </a:t>
            </a:r>
          </a:p>
          <a:p>
            <a:pPr>
              <a:buNone/>
            </a:pPr>
            <a:r>
              <a:rPr lang="nl-NL" dirty="0" smtClean="0"/>
              <a:t>	De waterbron ligt op 609 meter in de </a:t>
            </a:r>
            <a:r>
              <a:rPr lang="nl-NL" dirty="0" err="1" smtClean="0"/>
              <a:t>Drumochter</a:t>
            </a:r>
            <a:r>
              <a:rPr lang="nl-NL" dirty="0" smtClean="0"/>
              <a:t> </a:t>
            </a:r>
            <a:r>
              <a:rPr lang="nl-NL" dirty="0" err="1" smtClean="0"/>
              <a:t>Hills</a:t>
            </a:r>
            <a:r>
              <a:rPr lang="nl-NL" dirty="0" smtClean="0"/>
              <a:t>. Als een van de hoogstgelegen van alle </a:t>
            </a:r>
            <a:r>
              <a:rPr lang="nl-NL" dirty="0" err="1" smtClean="0"/>
              <a:t>Highland-distilleerderijen</a:t>
            </a:r>
            <a:r>
              <a:rPr lang="nl-NL" dirty="0" smtClean="0"/>
              <a:t> produceert </a:t>
            </a:r>
            <a:r>
              <a:rPr lang="nl-NL" dirty="0" err="1" smtClean="0"/>
              <a:t>Dalwhinnie</a:t>
            </a:r>
            <a:r>
              <a:rPr lang="nl-NL" dirty="0" smtClean="0"/>
              <a:t> een aangenaam vriendelijke, zachte whisky vol karakter. Ideaal om de beginnende malt whisky drinker kennis te laten maken met een malt whisky. </a:t>
            </a:r>
          </a:p>
          <a:p>
            <a:pPr>
              <a:buNone/>
            </a:pPr>
            <a:r>
              <a:rPr lang="nl-NL" b="1" dirty="0" smtClean="0"/>
              <a:t>	</a:t>
            </a:r>
          </a:p>
          <a:p>
            <a:pPr>
              <a:buNone/>
            </a:pPr>
            <a:r>
              <a:rPr lang="nl-NL" b="1" dirty="0" smtClean="0"/>
              <a:t>	Jaarproductie:</a:t>
            </a:r>
            <a:r>
              <a:rPr lang="nl-NL" dirty="0" smtClean="0"/>
              <a:t> 1,36 miljoen liter.</a:t>
            </a:r>
          </a:p>
          <a:p>
            <a:endParaRPr lang="nl-NL"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2800" b="1" dirty="0" err="1" smtClean="0"/>
              <a:t>Dalwhinnie</a:t>
            </a:r>
            <a:r>
              <a:rPr lang="en-US" sz="2800" b="1" dirty="0" smtClean="0"/>
              <a:t>, single malt, 15 years, 43 %,</a:t>
            </a:r>
            <a:endParaRPr lang="nl-NL" sz="2800" dirty="0"/>
          </a:p>
        </p:txBody>
      </p:sp>
      <p:sp>
        <p:nvSpPr>
          <p:cNvPr id="3" name="Tijdelijke aanduiding voor inhoud 2"/>
          <p:cNvSpPr>
            <a:spLocks noGrp="1"/>
          </p:cNvSpPr>
          <p:nvPr>
            <p:ph idx="1"/>
          </p:nvPr>
        </p:nvSpPr>
        <p:spPr/>
        <p:txBody>
          <a:bodyPr>
            <a:normAutofit/>
          </a:bodyPr>
          <a:lstStyle/>
          <a:p>
            <a:pPr>
              <a:buNone/>
            </a:pPr>
            <a:r>
              <a:rPr lang="nl-NL" b="1" dirty="0" smtClean="0"/>
              <a:t>	</a:t>
            </a:r>
            <a:r>
              <a:rPr lang="nl-NL" sz="2400" b="1" dirty="0" smtClean="0"/>
              <a:t>Proefnotitie 1:</a:t>
            </a:r>
            <a:r>
              <a:rPr lang="nl-NL" sz="2400" dirty="0" smtClean="0"/>
              <a:t> Zoet, aromatisch en subtiel doortrokken met rook. Deze complexe malt loopt dik over de tong.</a:t>
            </a:r>
            <a:r>
              <a:rPr lang="nl-NL" sz="2400" b="1" dirty="0" smtClean="0"/>
              <a:t> </a:t>
            </a:r>
            <a:endParaRPr lang="nl-NL" sz="2400" dirty="0" smtClean="0"/>
          </a:p>
          <a:p>
            <a:pPr>
              <a:buNone/>
            </a:pPr>
            <a:r>
              <a:rPr lang="nl-NL" sz="2400" b="1" dirty="0" smtClean="0"/>
              <a:t>	</a:t>
            </a:r>
          </a:p>
          <a:p>
            <a:pPr>
              <a:buNone/>
            </a:pPr>
            <a:endParaRPr lang="nl-NL" sz="2400" b="1" dirty="0" smtClean="0"/>
          </a:p>
          <a:p>
            <a:pPr>
              <a:buNone/>
            </a:pPr>
            <a:r>
              <a:rPr lang="nl-NL" sz="2400" b="1" dirty="0" smtClean="0"/>
              <a:t>	Proefnotitie 2:</a:t>
            </a:r>
            <a:r>
              <a:rPr lang="nl-NL" sz="2400" dirty="0" smtClean="0"/>
              <a:t> Een opvallend kruidige neus, met noten van perzik en een palet met de zachte smaak van heide en een vleugje rook. De koppige afdronk heeft zoet, rijp fruit en een subtiele rooksmaak.</a:t>
            </a:r>
          </a:p>
          <a:p>
            <a:endParaRPr lang="nl-NL"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b="1" dirty="0" err="1" smtClean="0"/>
              <a:t>Lowlands</a:t>
            </a:r>
            <a:endParaRPr lang="nl-NL" sz="2800" dirty="0"/>
          </a:p>
        </p:txBody>
      </p:sp>
      <p:sp>
        <p:nvSpPr>
          <p:cNvPr id="3" name="Tijdelijke aanduiding voor inhoud 2"/>
          <p:cNvSpPr>
            <a:spLocks noGrp="1"/>
          </p:cNvSpPr>
          <p:nvPr>
            <p:ph idx="1"/>
          </p:nvPr>
        </p:nvSpPr>
        <p:spPr>
          <a:xfrm>
            <a:off x="457200" y="1340768"/>
            <a:ext cx="8229600" cy="4968552"/>
          </a:xfrm>
        </p:spPr>
        <p:txBody>
          <a:bodyPr>
            <a:normAutofit fontScale="62500" lnSpcReduction="20000"/>
          </a:bodyPr>
          <a:lstStyle/>
          <a:p>
            <a:pPr>
              <a:buNone/>
            </a:pPr>
            <a:r>
              <a:rPr lang="nl-NL" b="1" dirty="0" smtClean="0"/>
              <a:t>	</a:t>
            </a:r>
            <a:endParaRPr lang="nl-NL" dirty="0" smtClean="0"/>
          </a:p>
          <a:p>
            <a:pPr>
              <a:buNone/>
            </a:pPr>
            <a:r>
              <a:rPr lang="nl-NL" dirty="0" smtClean="0"/>
              <a:t>	De </a:t>
            </a:r>
            <a:r>
              <a:rPr lang="nl-NL" dirty="0" err="1" smtClean="0"/>
              <a:t>Lowlands</a:t>
            </a:r>
            <a:r>
              <a:rPr lang="nl-NL" dirty="0" smtClean="0"/>
              <a:t> grenzen in het zuiden aan Engeland en in het noorden aan de </a:t>
            </a:r>
            <a:r>
              <a:rPr lang="nl-NL" dirty="0" err="1" smtClean="0"/>
              <a:t>Highland</a:t>
            </a:r>
            <a:r>
              <a:rPr lang="nl-NL" dirty="0" smtClean="0"/>
              <a:t> Line.  Deze virtuele, ooit door het Britse parlement getrokken lijn loopt van </a:t>
            </a:r>
            <a:r>
              <a:rPr lang="nl-NL" dirty="0" err="1" smtClean="0"/>
              <a:t>Greenock</a:t>
            </a:r>
            <a:r>
              <a:rPr lang="nl-NL" dirty="0" smtClean="0"/>
              <a:t> naar </a:t>
            </a:r>
            <a:r>
              <a:rPr lang="nl-NL" dirty="0" err="1" smtClean="0"/>
              <a:t>Dundee</a:t>
            </a:r>
            <a:r>
              <a:rPr lang="nl-NL" dirty="0" smtClean="0"/>
              <a:t>. In dit gebied zijn maar weinig </a:t>
            </a:r>
            <a:r>
              <a:rPr lang="nl-NL" dirty="0" err="1" smtClean="0"/>
              <a:t>maltdistilleerderijen</a:t>
            </a:r>
            <a:r>
              <a:rPr lang="nl-NL" dirty="0" smtClean="0"/>
              <a:t>, niet in de laatste plaats omdat er in de tijd dat er clandestien moest worden gestookt in dit tamelijk vlakke gebied nauwelijks mogelijkheden waren whisky in het geheim te stoken. Anderzijds bevinden zich hier de meeste industriële graandistilleerderijen, waarvan het massaproductie-imago helaas ook invloed heeft op dat van de plaatselijke </a:t>
            </a:r>
            <a:r>
              <a:rPr lang="nl-NL" dirty="0" err="1" smtClean="0"/>
              <a:t>maltwhisky</a:t>
            </a:r>
            <a:r>
              <a:rPr lang="nl-NL" dirty="0" smtClean="0"/>
              <a:t>. Midden in de </a:t>
            </a:r>
            <a:r>
              <a:rPr lang="nl-NL" dirty="0" err="1" smtClean="0"/>
              <a:t>Lowlands</a:t>
            </a:r>
            <a:r>
              <a:rPr lang="nl-NL" dirty="0" smtClean="0"/>
              <a:t> ligt de Schotse hoofdstad </a:t>
            </a:r>
            <a:r>
              <a:rPr lang="nl-NL" dirty="0" err="1" smtClean="0"/>
              <a:t>Edenburgh</a:t>
            </a:r>
            <a:r>
              <a:rPr lang="nl-NL" dirty="0" smtClean="0"/>
              <a:t>. Whiskyliefhebbers vinden in </a:t>
            </a:r>
            <a:r>
              <a:rPr lang="nl-NL" dirty="0" err="1" smtClean="0"/>
              <a:t>Edenburgh</a:t>
            </a:r>
            <a:r>
              <a:rPr lang="nl-NL" dirty="0" smtClean="0"/>
              <a:t> weliswaar geen distilleerderij meer, maar daar staat tegenover dat het Scotch Whisky </a:t>
            </a:r>
            <a:r>
              <a:rPr lang="nl-NL" dirty="0" err="1" smtClean="0"/>
              <a:t>Heritage</a:t>
            </a:r>
            <a:r>
              <a:rPr lang="nl-NL" dirty="0" smtClean="0"/>
              <a:t> Centre de bezoeker op boeiende wijze inzicht geeft in verleden en heden van de productie van het levenswater. In de </a:t>
            </a:r>
            <a:r>
              <a:rPr lang="nl-NL" dirty="0" err="1" smtClean="0"/>
              <a:t>Lowlands</a:t>
            </a:r>
            <a:r>
              <a:rPr lang="nl-NL" dirty="0" smtClean="0"/>
              <a:t> zijn tegenwoordig nog slechts drie distilleerderijen in bedrijf. Door de toch weer stijgende vraag naar mildere soorten whisky zal deze markt hopelijk weer wat opleven.</a:t>
            </a:r>
          </a:p>
          <a:p>
            <a:endParaRPr lang="nl-NL"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b="1" dirty="0" err="1" smtClean="0"/>
              <a:t>Campbeltown</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b="1" dirty="0" smtClean="0"/>
              <a:t>	</a:t>
            </a:r>
            <a:endParaRPr lang="nl-NL" dirty="0" smtClean="0"/>
          </a:p>
          <a:p>
            <a:pPr>
              <a:buNone/>
            </a:pPr>
            <a:r>
              <a:rPr lang="nl-NL" dirty="0" smtClean="0"/>
              <a:t>	In het zuidelijk deel van het schiereiland </a:t>
            </a:r>
            <a:r>
              <a:rPr lang="nl-NL" dirty="0" err="1" smtClean="0"/>
              <a:t>Kintyre</a:t>
            </a:r>
            <a:r>
              <a:rPr lang="nl-NL" dirty="0" smtClean="0"/>
              <a:t> ligt het stadje </a:t>
            </a:r>
            <a:r>
              <a:rPr lang="nl-NL" dirty="0" err="1" smtClean="0"/>
              <a:t>Campbeltown</a:t>
            </a:r>
            <a:r>
              <a:rPr lang="nl-NL" dirty="0" smtClean="0"/>
              <a:t>.  In de streek rond dit rustige plaatsje waren aan het begin van de vorige eeuw wel zo’n dertig distilleerderijen in bedrijf. Nu zijn dat er nog maar drie. Lange tijd was </a:t>
            </a:r>
            <a:r>
              <a:rPr lang="nl-NL" dirty="0" err="1" smtClean="0"/>
              <a:t>Campbeltown</a:t>
            </a:r>
            <a:r>
              <a:rPr lang="nl-NL" dirty="0" smtClean="0"/>
              <a:t> dankzij  zijn strategische ligging een bolwerk van illegale whiskystokers. Toen het uiteindelijk mogelijk werd om met een vergunning legaal whisky te stoken, schoten de distilleerderijen als paddenstoelen uit de grond. Dankzij de gunstig gelegen havens werd de export naar de V.S. al snel de belangrijkste bron van inkomsten. De drooglegging van 1920 maakte hier echter op slag een einde aan. Nog een reden voor neergang was dat de olieachtige whisky bij de blenders niet erg geliefd was. Ze hadden liever de lichtere whisky’s van de </a:t>
            </a:r>
            <a:r>
              <a:rPr lang="nl-NL" dirty="0" err="1" smtClean="0"/>
              <a:t>Speyside</a:t>
            </a:r>
            <a:r>
              <a:rPr lang="nl-NL" dirty="0" smtClean="0"/>
              <a:t>. De </a:t>
            </a:r>
            <a:r>
              <a:rPr lang="nl-NL" dirty="0" err="1" smtClean="0"/>
              <a:t>Campbelwhisky</a:t>
            </a:r>
            <a:r>
              <a:rPr lang="nl-NL" dirty="0" smtClean="0"/>
              <a:t> ging in kwaliteit achteruit en verdween bijna geheel van de whiskylandkaart.</a:t>
            </a:r>
          </a:p>
          <a:p>
            <a:endParaRPr lang="nl-NL"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nl-NL"/>
          </a:p>
        </p:txBody>
      </p:sp>
      <p:pic>
        <p:nvPicPr>
          <p:cNvPr id="91137" name="Afbeelding 9" descr="20141001_181805"/>
          <p:cNvPicPr>
            <a:picLocks noChangeAspect="1" noChangeArrowheads="1"/>
          </p:cNvPicPr>
          <p:nvPr/>
        </p:nvPicPr>
        <p:blipFill>
          <a:blip r:embed="rId3" cstate="print"/>
          <a:srcRect/>
          <a:stretch>
            <a:fillRect/>
          </a:stretch>
        </p:blipFill>
        <p:spPr bwMode="auto">
          <a:xfrm>
            <a:off x="3203849" y="260648"/>
            <a:ext cx="3816424" cy="6264696"/>
          </a:xfrm>
          <a:prstGeom prst="rect">
            <a:avLst/>
          </a:prstGeom>
          <a:noFill/>
        </p:spPr>
      </p:pic>
      <p:sp>
        <p:nvSpPr>
          <p:cNvPr id="91139" name="Rectangle 3"/>
          <p:cNvSpPr>
            <a:spLocks noChangeArrowheads="1"/>
          </p:cNvSpPr>
          <p:nvPr/>
        </p:nvSpPr>
        <p:spPr bwMode="auto">
          <a:xfrm>
            <a:off x="0" y="10687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b="1" dirty="0" smtClean="0"/>
              <a:t/>
            </a:r>
            <a:br>
              <a:rPr lang="en-US" b="1" dirty="0" smtClean="0"/>
            </a:br>
            <a:r>
              <a:rPr lang="en-US" sz="2700" b="1" dirty="0" smtClean="0"/>
              <a:t>Lowlands/</a:t>
            </a:r>
            <a:r>
              <a:rPr lang="en-US" sz="2700" b="1" dirty="0" err="1" smtClean="0"/>
              <a:t>Campbeltown</a:t>
            </a:r>
            <a:r>
              <a:rPr lang="en-US" sz="2700" b="1" dirty="0" smtClean="0"/>
              <a:t>:	</a:t>
            </a:r>
            <a:br>
              <a:rPr lang="en-US" sz="2700" b="1" dirty="0" smtClean="0"/>
            </a:br>
            <a:r>
              <a:rPr lang="en-US" sz="2700" b="1" dirty="0" err="1" smtClean="0"/>
              <a:t>Auchentoshan</a:t>
            </a:r>
            <a:r>
              <a:rPr lang="en-US" sz="2700" b="1" dirty="0" smtClean="0"/>
              <a:t> three wood </a:t>
            </a:r>
            <a:r>
              <a:rPr lang="nl-NL" sz="2700" dirty="0" smtClean="0"/>
              <a:t/>
            </a:r>
            <a:br>
              <a:rPr lang="nl-NL" sz="2700" dirty="0" smtClean="0"/>
            </a:br>
            <a:r>
              <a:rPr lang="en-US" sz="2700" b="1" dirty="0" smtClean="0"/>
              <a:t>Single malt, 3 x </a:t>
            </a:r>
            <a:r>
              <a:rPr lang="en-US" sz="2700" b="1" dirty="0" err="1" smtClean="0"/>
              <a:t>gedistilleerd</a:t>
            </a:r>
            <a:r>
              <a:rPr lang="en-US" sz="2700" b="1" dirty="0" smtClean="0"/>
              <a:t>, 43% </a:t>
            </a:r>
            <a:r>
              <a:rPr lang="en-US" sz="2700" dirty="0" smtClean="0"/>
              <a:t> </a:t>
            </a:r>
            <a:r>
              <a:rPr lang="nl-NL" dirty="0" smtClean="0"/>
              <a:t/>
            </a:r>
            <a:br>
              <a:rPr lang="nl-NL" dirty="0" smtClean="0"/>
            </a:br>
            <a:endParaRPr lang="nl-NL" dirty="0"/>
          </a:p>
        </p:txBody>
      </p:sp>
      <p:sp>
        <p:nvSpPr>
          <p:cNvPr id="3" name="Tijdelijke aanduiding voor inhoud 2"/>
          <p:cNvSpPr>
            <a:spLocks noGrp="1"/>
          </p:cNvSpPr>
          <p:nvPr>
            <p:ph idx="1"/>
          </p:nvPr>
        </p:nvSpPr>
        <p:spPr>
          <a:xfrm>
            <a:off x="457200" y="1916832"/>
            <a:ext cx="8229600" cy="4209331"/>
          </a:xfrm>
        </p:spPr>
        <p:txBody>
          <a:bodyPr>
            <a:normAutofit fontScale="70000" lnSpcReduction="20000"/>
          </a:bodyPr>
          <a:lstStyle/>
          <a:p>
            <a:pPr>
              <a:buNone/>
            </a:pPr>
            <a:r>
              <a:rPr lang="nl-NL" dirty="0" smtClean="0"/>
              <a:t>	Hout heeft meer effect op de smaak van whisky dan de combinatie van gerst, water en gist. Het heeft zelfs een grotere invloed dan het mouten, </a:t>
            </a:r>
            <a:r>
              <a:rPr lang="nl-NL" dirty="0" err="1" smtClean="0"/>
              <a:t>maischen</a:t>
            </a:r>
            <a:r>
              <a:rPr lang="nl-NL" dirty="0" smtClean="0"/>
              <a:t> en distilleren. Bij een zuivere, turfvrije whisky als </a:t>
            </a:r>
            <a:r>
              <a:rPr lang="nl-NL" dirty="0" err="1" smtClean="0"/>
              <a:t>Three</a:t>
            </a:r>
            <a:r>
              <a:rPr lang="nl-NL" dirty="0" smtClean="0"/>
              <a:t> Wood is tot 80 procent van de smaak afkomstig van de vaten waarin hij is gerijpt. Deze whisky is gerijpt in bourbonvaten van Amerikaans eiken en rijpt na in </a:t>
            </a:r>
            <a:r>
              <a:rPr lang="nl-NL" dirty="0" err="1" smtClean="0"/>
              <a:t>sherrybutts</a:t>
            </a:r>
            <a:r>
              <a:rPr lang="nl-NL" dirty="0" smtClean="0"/>
              <a:t> van Europees eikenhout. De whisky wordt dus in andere vaten overgedaan als hij is gerijpt en op sherryhout gezet tot de mannen in de witte jassen helemaal tevreden zijn. Er is niets nieuws aan het gebruik van olorosovaten voor de rijping van whisky, maar de derde houtsoort is in dit geval wel interessant: er is namelijk gekozen voor vaten van Pedro Ximénez. Pedro Ximénez is een sherry van druiven die zijn gedroogd onder de hete Spaanse zon. </a:t>
            </a:r>
            <a:endParaRPr lang="nl-NL"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a:t>
            </a:r>
            <a:r>
              <a:rPr lang="nl-NL" sz="2800" dirty="0" err="1" smtClean="0"/>
              <a:t>Auchentoshan</a:t>
            </a:r>
            <a:r>
              <a:rPr lang="nl-NL" sz="2800" dirty="0" smtClean="0"/>
              <a:t> </a:t>
            </a:r>
            <a:r>
              <a:rPr lang="nl-NL" sz="2800" dirty="0" err="1" smtClean="0"/>
              <a:t>three</a:t>
            </a:r>
            <a:r>
              <a:rPr lang="nl-NL" sz="2800" dirty="0" smtClean="0"/>
              <a:t> </a:t>
            </a:r>
            <a:r>
              <a:rPr lang="nl-NL" sz="2800" dirty="0" err="1" smtClean="0"/>
              <a:t>wood</a:t>
            </a:r>
            <a:endParaRPr lang="nl-NL" sz="2800" dirty="0"/>
          </a:p>
        </p:txBody>
      </p:sp>
      <p:sp>
        <p:nvSpPr>
          <p:cNvPr id="3" name="Tijdelijke aanduiding voor inhoud 2"/>
          <p:cNvSpPr>
            <a:spLocks noGrp="1"/>
          </p:cNvSpPr>
          <p:nvPr>
            <p:ph idx="1"/>
          </p:nvPr>
        </p:nvSpPr>
        <p:spPr/>
        <p:txBody>
          <a:bodyPr/>
          <a:lstStyle/>
          <a:p>
            <a:pPr>
              <a:buNone/>
            </a:pPr>
            <a:r>
              <a:rPr lang="nl-NL" dirty="0" smtClean="0"/>
              <a:t>	</a:t>
            </a:r>
            <a:r>
              <a:rPr lang="nl-NL" sz="2400" dirty="0" smtClean="0"/>
              <a:t>Het resultaat is een scherpe, dikvloeiende versterkte wijn en deze whisky bevat tonen die veel dieper zijn dan u zou verwachten. De vraag naar goede sherryvaten is een stuk groter dan het aanbod, dus is een whisky als deze slechts zo goed als de gebruikte sherryvaten. U kunt het ruiken: goed sherryhout heeft de zuivere geur van gekonfijte vruchten en Engelse kerstcake.</a:t>
            </a:r>
          </a:p>
          <a:p>
            <a:endParaRPr lang="nl-NL"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err="1" smtClean="0"/>
              <a:t>Auchentoshan</a:t>
            </a:r>
            <a:r>
              <a:rPr lang="nl-NL" sz="2800" dirty="0" smtClean="0"/>
              <a:t> </a:t>
            </a:r>
            <a:r>
              <a:rPr lang="nl-NL" sz="2800" dirty="0" err="1" smtClean="0"/>
              <a:t>three</a:t>
            </a:r>
            <a:r>
              <a:rPr lang="nl-NL" sz="2800" dirty="0" smtClean="0"/>
              <a:t> </a:t>
            </a:r>
            <a:r>
              <a:rPr lang="nl-NL" sz="2800" dirty="0" err="1" smtClean="0"/>
              <a:t>wood</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b="1" dirty="0" smtClean="0"/>
              <a:t>	Proefnotitie 1:</a:t>
            </a:r>
            <a:r>
              <a:rPr lang="nl-NL" dirty="0" smtClean="0"/>
              <a:t> Een kruidige, feestelijke neus. Veel gedroogd fruit, en zelfs marsepein en een zweem marshmallow. Een goede whisky die tintelt op de achterkant van de tong. </a:t>
            </a:r>
          </a:p>
          <a:p>
            <a:pPr>
              <a:buNone/>
            </a:pPr>
            <a:r>
              <a:rPr lang="nl-NL" b="1" dirty="0" smtClean="0"/>
              <a:t>	</a:t>
            </a:r>
          </a:p>
          <a:p>
            <a:pPr>
              <a:buNone/>
            </a:pPr>
            <a:r>
              <a:rPr lang="nl-NL" b="1" dirty="0" smtClean="0"/>
              <a:t>	Proefnotitie 2: </a:t>
            </a:r>
            <a:r>
              <a:rPr lang="nl-NL" dirty="0" smtClean="0"/>
              <a:t>De whisky heeft een zeer zoet aroma dat misschien zelfs doet denken aan bruine suiker, met een vleugje pruimen en aalbessen. Dit fruitige accent blijft ook in de smaak aanwezig en wordt versterkt door citroen, hazelnoot en kaneel. De afdronk is fruitig fris en aanhoudend zoet.</a:t>
            </a:r>
            <a:r>
              <a:rPr lang="nl-NL" b="1" dirty="0" smtClean="0"/>
              <a:t> </a:t>
            </a:r>
            <a:endParaRPr lang="nl-NL" dirty="0" smtClean="0"/>
          </a:p>
          <a:p>
            <a:pPr>
              <a:buNone/>
            </a:pPr>
            <a:r>
              <a:rPr lang="nl-NL" b="1" dirty="0" smtClean="0"/>
              <a:t>	</a:t>
            </a:r>
          </a:p>
          <a:p>
            <a:pPr>
              <a:buNone/>
            </a:pPr>
            <a:r>
              <a:rPr lang="nl-NL" b="1" dirty="0" smtClean="0"/>
              <a:t>	Proefnotitie 3:</a:t>
            </a:r>
            <a:r>
              <a:rPr lang="nl-NL" dirty="0" smtClean="0"/>
              <a:t> Deze whisky is in drie verschillende vaten gerijpt en de invloed van sherry is duidelijk groot, en merkbaar zowel in de kleur als in de zoete smaken van gesuikerd fruit.</a:t>
            </a:r>
          </a:p>
          <a:p>
            <a:endParaRPr lang="nl-NL"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b="1" dirty="0" smtClean="0"/>
              <a:t/>
            </a:r>
            <a:br>
              <a:rPr lang="nl-NL" b="1" dirty="0" smtClean="0"/>
            </a:br>
            <a:r>
              <a:rPr lang="nl-NL" sz="3100" b="1" dirty="0" err="1" smtClean="0"/>
              <a:t>Islay</a:t>
            </a:r>
            <a:r>
              <a:rPr lang="nl-NL" sz="3100" b="1" dirty="0" smtClean="0"/>
              <a:t> en de eilanden, </a:t>
            </a:r>
            <a:r>
              <a:rPr lang="nl-NL" dirty="0" smtClean="0"/>
              <a:t/>
            </a:r>
            <a:br>
              <a:rPr lang="nl-NL" dirty="0" smtClean="0"/>
            </a:br>
            <a:endParaRPr lang="nl-NL" dirty="0"/>
          </a:p>
        </p:txBody>
      </p:sp>
      <p:sp>
        <p:nvSpPr>
          <p:cNvPr id="3" name="Tijdelijke aanduiding voor inhoud 2"/>
          <p:cNvSpPr>
            <a:spLocks noGrp="1"/>
          </p:cNvSpPr>
          <p:nvPr>
            <p:ph idx="1"/>
          </p:nvPr>
        </p:nvSpPr>
        <p:spPr/>
        <p:txBody>
          <a:bodyPr>
            <a:normAutofit fontScale="62500" lnSpcReduction="20000"/>
          </a:bodyPr>
          <a:lstStyle/>
          <a:p>
            <a:pPr>
              <a:buNone/>
            </a:pPr>
            <a:r>
              <a:rPr lang="nl-NL" dirty="0" smtClean="0"/>
              <a:t>	De </a:t>
            </a:r>
            <a:r>
              <a:rPr lang="nl-NL" dirty="0" err="1" smtClean="0"/>
              <a:t>Hebriden</a:t>
            </a:r>
            <a:r>
              <a:rPr lang="nl-NL" dirty="0" smtClean="0"/>
              <a:t> (</a:t>
            </a:r>
            <a:r>
              <a:rPr lang="nl-NL" dirty="0" err="1" smtClean="0"/>
              <a:t>Islay</a:t>
            </a:r>
            <a:r>
              <a:rPr lang="nl-NL" dirty="0" smtClean="0"/>
              <a:t>, </a:t>
            </a:r>
            <a:r>
              <a:rPr lang="nl-NL" dirty="0" err="1" smtClean="0"/>
              <a:t>Arran</a:t>
            </a:r>
            <a:r>
              <a:rPr lang="nl-NL" dirty="0" smtClean="0"/>
              <a:t>, Jura, </a:t>
            </a:r>
            <a:r>
              <a:rPr lang="nl-NL" dirty="0" err="1" smtClean="0"/>
              <a:t>Mull</a:t>
            </a:r>
            <a:r>
              <a:rPr lang="nl-NL" dirty="0" smtClean="0"/>
              <a:t>, </a:t>
            </a:r>
            <a:r>
              <a:rPr lang="nl-NL" dirty="0" err="1" smtClean="0"/>
              <a:t>Skye</a:t>
            </a:r>
            <a:r>
              <a:rPr lang="nl-NL" dirty="0" smtClean="0"/>
              <a:t>) voor de westkust voor Schotland en de </a:t>
            </a:r>
            <a:r>
              <a:rPr lang="nl-NL" dirty="0" err="1" smtClean="0"/>
              <a:t>Orkney</a:t>
            </a:r>
            <a:r>
              <a:rPr lang="nl-NL" dirty="0" smtClean="0"/>
              <a:t> eilanden in het hoge noorden produceren de meest karakteristieke single </a:t>
            </a:r>
            <a:r>
              <a:rPr lang="nl-NL" dirty="0" err="1" smtClean="0"/>
              <a:t>malts</a:t>
            </a:r>
            <a:r>
              <a:rPr lang="nl-NL" dirty="0" smtClean="0"/>
              <a:t> van heel Schotland. </a:t>
            </a:r>
          </a:p>
          <a:p>
            <a:pPr>
              <a:buNone/>
            </a:pPr>
            <a:r>
              <a:rPr lang="nl-NL" dirty="0" smtClean="0"/>
              <a:t>	</a:t>
            </a:r>
            <a:r>
              <a:rPr lang="nl-NL" dirty="0" err="1" smtClean="0"/>
              <a:t>Islay</a:t>
            </a:r>
            <a:r>
              <a:rPr lang="nl-NL" dirty="0" smtClean="0"/>
              <a:t>, het zuidelijkst gelegen eiland van alle </a:t>
            </a:r>
            <a:r>
              <a:rPr lang="nl-NL" dirty="0" err="1" smtClean="0"/>
              <a:t>Hebriden</a:t>
            </a:r>
            <a:r>
              <a:rPr lang="nl-NL" dirty="0" smtClean="0"/>
              <a:t>, neemt in de whiskywereld zonder twijfel een belangrijke plaats in. Het slechts 32 km lange en 15 km brede eiland telt maar liefst negen actieve distilleerderijen en wordt door vele vakmensen op whiskygebied als een zelfstandige regio beschouwd. Van twee andere stokerijen staan nog delen van de gebouwen, zoals pakhuizen  (</a:t>
            </a:r>
            <a:r>
              <a:rPr lang="nl-NL" dirty="0" err="1" smtClean="0"/>
              <a:t>warehouses</a:t>
            </a:r>
            <a:r>
              <a:rPr lang="nl-NL" dirty="0" smtClean="0"/>
              <a:t>) en een enkele </a:t>
            </a:r>
            <a:r>
              <a:rPr lang="nl-NL" dirty="0" err="1" smtClean="0"/>
              <a:t>kiln</a:t>
            </a:r>
            <a:r>
              <a:rPr lang="nl-NL" dirty="0" smtClean="0"/>
              <a:t> (mouttoren). In de beste tijd waren hier zo’n 26 stokerijen operationeel. De circa 3300 eilandbewoners verdienen hun geld voornamelijk in de distilleerderijen, met de visvangst, het fokken van schapen of in het toerisme. Het woord </a:t>
            </a:r>
            <a:r>
              <a:rPr lang="nl-NL" dirty="0" err="1" smtClean="0"/>
              <a:t>Islay</a:t>
            </a:r>
            <a:r>
              <a:rPr lang="nl-NL" dirty="0" smtClean="0"/>
              <a:t> wordt als “</a:t>
            </a:r>
            <a:r>
              <a:rPr lang="nl-NL" dirty="0" err="1" smtClean="0"/>
              <a:t>Eila</a:t>
            </a:r>
            <a:r>
              <a:rPr lang="nl-NL" dirty="0" smtClean="0"/>
              <a:t>”uitgesproken; het was de naam van een Noorse prinses. De Noormannen tiranniseerden de bewoners van de eilanden eeuwenlang. In de buurt van stokerij </a:t>
            </a:r>
            <a:r>
              <a:rPr lang="nl-NL" dirty="0" err="1" smtClean="0"/>
              <a:t>Ardberg</a:t>
            </a:r>
            <a:r>
              <a:rPr lang="nl-NL" dirty="0" smtClean="0"/>
              <a:t> staat het </a:t>
            </a:r>
            <a:r>
              <a:rPr lang="nl-NL" dirty="0" err="1" smtClean="0"/>
              <a:t>Kildaton</a:t>
            </a:r>
            <a:r>
              <a:rPr lang="nl-NL" dirty="0" smtClean="0"/>
              <a:t> Cross, een van de meest indrukwekkende Keltische Kruisen van heel Groot-Brittannië.</a:t>
            </a:r>
          </a:p>
          <a:p>
            <a:endParaRPr lang="nl-NL"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b="1" dirty="0" smtClean="0"/>
              <a:t>Whisky maken</a:t>
            </a:r>
            <a:endParaRPr lang="nl-NL" sz="2800" b="1" dirty="0"/>
          </a:p>
        </p:txBody>
      </p:sp>
      <p:sp>
        <p:nvSpPr>
          <p:cNvPr id="3" name="Tijdelijke aanduiding voor inhoud 2"/>
          <p:cNvSpPr>
            <a:spLocks noGrp="1"/>
          </p:cNvSpPr>
          <p:nvPr>
            <p:ph idx="1"/>
          </p:nvPr>
        </p:nvSpPr>
        <p:spPr/>
        <p:txBody>
          <a:bodyPr>
            <a:normAutofit/>
          </a:bodyPr>
          <a:lstStyle/>
          <a:p>
            <a:pPr>
              <a:buNone/>
            </a:pPr>
            <a:r>
              <a:rPr lang="nl-NL" dirty="0" smtClean="0"/>
              <a:t>	</a:t>
            </a:r>
            <a:r>
              <a:rPr lang="nl-NL" sz="2400" dirty="0" smtClean="0"/>
              <a:t>Om whisky te maken is er niet meer nodig dan graan, water en gist, en toch hebben rijpe whisky’s een heel scala aan aroma’s en smaken. Hoe kunnen zulke alledaagse ingrediënten samen zo’n keur aan smaken opleveren? Het antwoord ligt besloten in alle kleine variaties van het productieproces. Welke granen worden er gebruikt? Hoe wordt de gerst gemout? Welke vorm hebben de distilleerketels? Hoelang rijpt de drank? Welke soort vaten wordt daarvoor gebruikt? Om al die nuances te kunnen begrijpen, moet u eerst vertrouwd zijn met de basisprincipes: de belangrijkste fasen van het maken van whisky.</a:t>
            </a:r>
          </a:p>
          <a:p>
            <a:endParaRPr lang="nl-NL"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a:t>
            </a:r>
            <a:r>
              <a:rPr lang="nl-NL" sz="2800" dirty="0" err="1" smtClean="0"/>
              <a:t>Islay</a:t>
            </a:r>
            <a:r>
              <a:rPr lang="nl-NL" sz="2800" dirty="0" smtClean="0"/>
              <a:t> en de eilanden</a:t>
            </a:r>
            <a:endParaRPr lang="nl-NL" sz="2800" dirty="0"/>
          </a:p>
        </p:txBody>
      </p:sp>
      <p:sp>
        <p:nvSpPr>
          <p:cNvPr id="3" name="Tijdelijke aanduiding voor inhoud 2"/>
          <p:cNvSpPr>
            <a:spLocks noGrp="1"/>
          </p:cNvSpPr>
          <p:nvPr>
            <p:ph idx="1"/>
          </p:nvPr>
        </p:nvSpPr>
        <p:spPr/>
        <p:txBody>
          <a:bodyPr>
            <a:normAutofit fontScale="62500" lnSpcReduction="20000"/>
          </a:bodyPr>
          <a:lstStyle/>
          <a:p>
            <a:r>
              <a:rPr lang="nl-NL" dirty="0" smtClean="0"/>
              <a:t>Het eiland </a:t>
            </a:r>
            <a:r>
              <a:rPr lang="nl-NL" dirty="0" err="1" smtClean="0"/>
              <a:t>Arran</a:t>
            </a:r>
            <a:r>
              <a:rPr lang="nl-NL" dirty="0" smtClean="0"/>
              <a:t> staat bekend als Schotland in zakformaat. Want net als Schotland zelf valt het eiland onder te verdelen in een noordelijk deel met bergen en meren en een zuidelijk deel met heuvels en uitgestrekte weidelandschappen. Sinds 1995 is er ook voor whiskyliefhebbers weer een reden om het eiland te bezoeken. Nadat er hier circa anderhalve eeuw lang geen whisky meer werd geproduceerd, staat er nu ruim tien jaar de </a:t>
            </a:r>
            <a:r>
              <a:rPr lang="nl-NL" dirty="0" err="1" smtClean="0"/>
              <a:t>Arran-distilleerderij</a:t>
            </a:r>
            <a:r>
              <a:rPr lang="nl-NL" dirty="0" smtClean="0"/>
              <a:t> in de buurt van </a:t>
            </a:r>
            <a:r>
              <a:rPr lang="nl-NL" dirty="0" err="1" smtClean="0"/>
              <a:t>Lochcranza</a:t>
            </a:r>
            <a:r>
              <a:rPr lang="nl-NL" dirty="0" smtClean="0"/>
              <a:t>.</a:t>
            </a:r>
          </a:p>
          <a:p>
            <a:r>
              <a:rPr lang="nl-NL" dirty="0" smtClean="0"/>
              <a:t>Het eiland Jura is slechts door een zee-engte van het vasteland gescheiden. Als men op het eiland is aangekomen, voert een smalle weg naar het enige, in het zuidoosten gelegen plaatsje </a:t>
            </a:r>
            <a:r>
              <a:rPr lang="nl-NL" dirty="0" err="1" smtClean="0"/>
              <a:t>Craighouse</a:t>
            </a:r>
            <a:r>
              <a:rPr lang="nl-NL" dirty="0" smtClean="0"/>
              <a:t>. Hier ligt ook de stokerij </a:t>
            </a:r>
            <a:r>
              <a:rPr lang="nl-NL" dirty="0" err="1" smtClean="0"/>
              <a:t>Isle</a:t>
            </a:r>
            <a:r>
              <a:rPr lang="nl-NL" dirty="0" smtClean="0"/>
              <a:t> of Jura. Rijdt men de weg een stukje verder af richting het noorden, dan komt men bij een kleine cottage, waar George </a:t>
            </a:r>
            <a:r>
              <a:rPr lang="nl-NL" dirty="0" err="1" smtClean="0"/>
              <a:t>Orwell</a:t>
            </a:r>
            <a:r>
              <a:rPr lang="nl-NL" dirty="0" smtClean="0"/>
              <a:t> een tijdje heeft gewoond en zijn beroemde boek “1984” heeft geschreven. Op het eiland wonen tegenwoordig minder dan tweehonderd mensen. De bergen met drie hoofdtoppen (Paps of Jura) zijn bij bergbeklimmers zeer in trek. Het woord Paps komt uit het </a:t>
            </a:r>
            <a:r>
              <a:rPr lang="nl-NL" dirty="0" err="1" smtClean="0"/>
              <a:t>Oud-Gaelic</a:t>
            </a:r>
            <a:r>
              <a:rPr lang="nl-NL" dirty="0" smtClean="0"/>
              <a:t> en betekent “borsten”.</a:t>
            </a:r>
          </a:p>
          <a:p>
            <a:endParaRPr lang="nl-NL"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a:t>
            </a:r>
            <a:r>
              <a:rPr lang="nl-NL" sz="2800" dirty="0" err="1" smtClean="0"/>
              <a:t>Islay</a:t>
            </a:r>
            <a:r>
              <a:rPr lang="nl-NL" sz="2800" dirty="0" smtClean="0"/>
              <a:t> en de eilanden</a:t>
            </a:r>
            <a:endParaRPr lang="nl-NL" sz="2800" dirty="0"/>
          </a:p>
        </p:txBody>
      </p:sp>
      <p:sp>
        <p:nvSpPr>
          <p:cNvPr id="3" name="Tijdelijke aanduiding voor inhoud 2"/>
          <p:cNvSpPr>
            <a:spLocks noGrp="1"/>
          </p:cNvSpPr>
          <p:nvPr>
            <p:ph idx="1"/>
          </p:nvPr>
        </p:nvSpPr>
        <p:spPr/>
        <p:txBody>
          <a:bodyPr>
            <a:normAutofit fontScale="62500" lnSpcReduction="20000"/>
          </a:bodyPr>
          <a:lstStyle/>
          <a:p>
            <a:pPr>
              <a:buNone/>
            </a:pPr>
            <a:r>
              <a:rPr lang="nl-NL" dirty="0" smtClean="0"/>
              <a:t>	Het eiland </a:t>
            </a:r>
            <a:r>
              <a:rPr lang="nl-NL" dirty="0" err="1" smtClean="0"/>
              <a:t>Mull</a:t>
            </a:r>
            <a:r>
              <a:rPr lang="nl-NL" dirty="0" smtClean="0"/>
              <a:t> hoort tot de drukst bezochte eilanden van de </a:t>
            </a:r>
            <a:r>
              <a:rPr lang="nl-NL" dirty="0" err="1" smtClean="0"/>
              <a:t>Hebriden</a:t>
            </a:r>
            <a:r>
              <a:rPr lang="nl-NL" dirty="0" smtClean="0"/>
              <a:t>. De circa 2700 bewoners leven voornamelijk van het toerisme en de </a:t>
            </a:r>
            <a:r>
              <a:rPr lang="nl-NL" dirty="0" err="1" smtClean="0"/>
              <a:t>runder</a:t>
            </a:r>
            <a:r>
              <a:rPr lang="nl-NL" dirty="0" smtClean="0"/>
              <a:t>- en schapenfokkerij. In het noorden ligt de belangrijkste plaats </a:t>
            </a:r>
            <a:r>
              <a:rPr lang="nl-NL" dirty="0" err="1" smtClean="0"/>
              <a:t>Tobermory</a:t>
            </a:r>
            <a:r>
              <a:rPr lang="nl-NL" dirty="0" smtClean="0"/>
              <a:t>, met zijn kleurige huizen aan de haven. Dit is een van de aardigste havenstadjes van de </a:t>
            </a:r>
            <a:r>
              <a:rPr lang="nl-NL" dirty="0" err="1" smtClean="0"/>
              <a:t>Hebriden</a:t>
            </a:r>
            <a:r>
              <a:rPr lang="nl-NL" dirty="0" smtClean="0"/>
              <a:t>. Whiskykenners zullen vooral geïnteresseerd zijn in de gelijknamige distilleerderij.</a:t>
            </a:r>
          </a:p>
          <a:p>
            <a:pPr>
              <a:buNone/>
            </a:pPr>
            <a:r>
              <a:rPr lang="nl-NL" dirty="0" smtClean="0"/>
              <a:t>	</a:t>
            </a:r>
            <a:r>
              <a:rPr lang="nl-NL" dirty="0" err="1" smtClean="0"/>
              <a:t>Skye</a:t>
            </a:r>
            <a:r>
              <a:rPr lang="nl-NL" dirty="0" smtClean="0"/>
              <a:t> is met een lengte van 80 km en een breedte van 5 tot 40 km het grootste eiland van de </a:t>
            </a:r>
            <a:r>
              <a:rPr lang="nl-NL" dirty="0" err="1" smtClean="0"/>
              <a:t>Hebriden</a:t>
            </a:r>
            <a:r>
              <a:rPr lang="nl-NL" dirty="0" smtClean="0"/>
              <a:t>. Er is een brugverbinding met het vasteland. In landschappelijk opzicht heeft </a:t>
            </a:r>
            <a:r>
              <a:rPr lang="nl-NL" dirty="0" err="1" smtClean="0"/>
              <a:t>Skye</a:t>
            </a:r>
            <a:r>
              <a:rPr lang="nl-NL" dirty="0" smtClean="0"/>
              <a:t> veel spectaculairs te bieden. In het zuiden liggen de bergketens van de </a:t>
            </a:r>
            <a:r>
              <a:rPr lang="nl-NL" dirty="0" err="1" smtClean="0"/>
              <a:t>Cuillins</a:t>
            </a:r>
            <a:r>
              <a:rPr lang="nl-NL" dirty="0" smtClean="0"/>
              <a:t>, met toppen tot zo’n 1000 meter hoog; ongenaakbare landschappen worden afgewisseld met bloeiende, groene dalen. In het noorden van het schiereiland </a:t>
            </a:r>
            <a:r>
              <a:rPr lang="nl-NL" dirty="0" err="1" smtClean="0"/>
              <a:t>Trotternish</a:t>
            </a:r>
            <a:r>
              <a:rPr lang="nl-NL" dirty="0" smtClean="0"/>
              <a:t> zijn indrukwekkende rotsformaties te bewonderen; de Old man of </a:t>
            </a:r>
            <a:r>
              <a:rPr lang="nl-NL" dirty="0" err="1" smtClean="0"/>
              <a:t>Storr</a:t>
            </a:r>
            <a:r>
              <a:rPr lang="nl-NL" dirty="0" smtClean="0"/>
              <a:t>. Voor whiskyliefhebbers is er op het eiland tegenwoordig slechts één stokerij te bezichtigen- de distilleerderij </a:t>
            </a:r>
            <a:r>
              <a:rPr lang="nl-NL" dirty="0" err="1" smtClean="0"/>
              <a:t>Talisker</a:t>
            </a:r>
            <a:r>
              <a:rPr lang="nl-NL" dirty="0" smtClean="0"/>
              <a:t>. Een tweede is momenteel in aanbouw.</a:t>
            </a:r>
          </a:p>
          <a:p>
            <a:endParaRPr lang="nl-NL"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a:t>
            </a:r>
            <a:r>
              <a:rPr lang="nl-NL" sz="2800" dirty="0" err="1" smtClean="0"/>
              <a:t>Islay</a:t>
            </a:r>
            <a:r>
              <a:rPr lang="nl-NL" sz="2800" dirty="0" smtClean="0"/>
              <a:t> en de eilanden</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dirty="0" smtClean="0"/>
              <a:t>	De </a:t>
            </a:r>
            <a:r>
              <a:rPr lang="nl-NL" dirty="0" err="1" smtClean="0"/>
              <a:t>Orkneys</a:t>
            </a:r>
            <a:r>
              <a:rPr lang="nl-NL" dirty="0" smtClean="0"/>
              <a:t> (in totaal 67 eilanden) liggen in het hoge noorden van Schotland. Hiervan is maar een klein gedeelte, slechts 17, bewoond door in totaal 19.000 mensen. Daar staat tegenover dat op de steile klippen de grootste populatie zeevogels van heel </a:t>
            </a:r>
            <a:r>
              <a:rPr lang="nl-NL" dirty="0" err="1" smtClean="0"/>
              <a:t>Groot-Britannië</a:t>
            </a:r>
            <a:r>
              <a:rPr lang="nl-NL" dirty="0" smtClean="0"/>
              <a:t> leeft. De </a:t>
            </a:r>
            <a:r>
              <a:rPr lang="nl-NL" dirty="0" err="1" smtClean="0"/>
              <a:t>Orkney</a:t>
            </a:r>
            <a:r>
              <a:rPr lang="nl-NL" dirty="0" smtClean="0"/>
              <a:t> eilanden liggen in feite op de zelfde breedtegraad als St. Petersburg in Rusland, maar hier wordt het dankzij de Golfstroom maar zelden zeer koud. ’s Zomers wordt het zelden warmer dan 16 graden Celsius. Op het eiland </a:t>
            </a:r>
            <a:r>
              <a:rPr lang="nl-NL" dirty="0" err="1" smtClean="0"/>
              <a:t>Mainland</a:t>
            </a:r>
            <a:r>
              <a:rPr lang="nl-NL" dirty="0" smtClean="0"/>
              <a:t> ligt de hoofdstad </a:t>
            </a:r>
            <a:r>
              <a:rPr lang="nl-NL" dirty="0" err="1" smtClean="0"/>
              <a:t>Kirkwall</a:t>
            </a:r>
            <a:r>
              <a:rPr lang="nl-NL" dirty="0" smtClean="0"/>
              <a:t> met zo’n 7000 inwoners, een van de meest bezienswaardige stadjes van Schotland. Voor whiskyliefhebbers is </a:t>
            </a:r>
            <a:r>
              <a:rPr lang="nl-NL" dirty="0" err="1" smtClean="0"/>
              <a:t>Kirkwall</a:t>
            </a:r>
            <a:r>
              <a:rPr lang="nl-NL" dirty="0" smtClean="0"/>
              <a:t> bijzonder de moeite waard, omdat zich hier </a:t>
            </a:r>
            <a:r>
              <a:rPr lang="nl-NL" dirty="0" err="1" smtClean="0"/>
              <a:t>Highland</a:t>
            </a:r>
            <a:r>
              <a:rPr lang="nl-NL" dirty="0" smtClean="0"/>
              <a:t> Park bevindt, de noordelijkst gelegen distilleerderij van Schotland. Wat verder naar het zuiden, nabij </a:t>
            </a:r>
            <a:r>
              <a:rPr lang="nl-NL" dirty="0" err="1" smtClean="0"/>
              <a:t>Scapa</a:t>
            </a:r>
            <a:r>
              <a:rPr lang="nl-NL" dirty="0" smtClean="0"/>
              <a:t>  </a:t>
            </a:r>
            <a:r>
              <a:rPr lang="nl-NL" dirty="0" err="1" smtClean="0"/>
              <a:t>Flow</a:t>
            </a:r>
            <a:r>
              <a:rPr lang="nl-NL" dirty="0" smtClean="0"/>
              <a:t>, ligt de distilleerderij </a:t>
            </a:r>
            <a:r>
              <a:rPr lang="nl-NL" dirty="0" err="1" smtClean="0"/>
              <a:t>Scapa</a:t>
            </a:r>
            <a:r>
              <a:rPr lang="nl-NL" dirty="0" smtClean="0"/>
              <a:t>, die echter altijd een beetje in de schaduw van haar noorderbuur staat.</a:t>
            </a:r>
          </a:p>
          <a:p>
            <a:endParaRPr lang="nl-NL"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nl-NL"/>
          </a:p>
        </p:txBody>
      </p:sp>
      <p:pic>
        <p:nvPicPr>
          <p:cNvPr id="103425" name="Afbeelding 10" descr="20141001_181714"/>
          <p:cNvPicPr>
            <a:picLocks noChangeAspect="1" noChangeArrowheads="1"/>
          </p:cNvPicPr>
          <p:nvPr/>
        </p:nvPicPr>
        <p:blipFill>
          <a:blip r:embed="rId3" cstate="print"/>
          <a:srcRect/>
          <a:stretch>
            <a:fillRect/>
          </a:stretch>
        </p:blipFill>
        <p:spPr bwMode="auto">
          <a:xfrm>
            <a:off x="2579345" y="260648"/>
            <a:ext cx="3183279" cy="6192688"/>
          </a:xfrm>
          <a:prstGeom prst="rect">
            <a:avLst/>
          </a:prstGeom>
          <a:noFill/>
        </p:spPr>
      </p:pic>
      <p:sp>
        <p:nvSpPr>
          <p:cNvPr id="103427" name="Rectangle 3"/>
          <p:cNvSpPr>
            <a:spLocks noChangeArrowheads="1"/>
          </p:cNvSpPr>
          <p:nvPr/>
        </p:nvSpPr>
        <p:spPr bwMode="auto">
          <a:xfrm>
            <a:off x="0" y="10687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sz="2800" dirty="0" smtClean="0"/>
              <a:t>Islay en de </a:t>
            </a:r>
            <a:r>
              <a:rPr lang="en-US" sz="2800" dirty="0" err="1" smtClean="0"/>
              <a:t>eilanden</a:t>
            </a:r>
            <a:r>
              <a:rPr lang="en-US" sz="2800" dirty="0" smtClean="0"/>
              <a:t>:</a:t>
            </a:r>
            <a:r>
              <a:rPr lang="nl-NL" sz="2800" dirty="0" smtClean="0"/>
              <a:t/>
            </a:r>
            <a:br>
              <a:rPr lang="nl-NL" sz="2800" dirty="0" smtClean="0"/>
            </a:br>
            <a:r>
              <a:rPr lang="en-US" sz="2800" b="1" dirty="0" smtClean="0"/>
              <a:t>Highland Park single malt, 12 years, 40%</a:t>
            </a:r>
            <a:r>
              <a:rPr lang="nl-NL" sz="2800" dirty="0" smtClean="0"/>
              <a:t/>
            </a:r>
            <a:br>
              <a:rPr lang="nl-NL" sz="2800" dirty="0" smtClean="0"/>
            </a:br>
            <a:endParaRPr lang="nl-NL" sz="2800" dirty="0"/>
          </a:p>
        </p:txBody>
      </p:sp>
      <p:sp>
        <p:nvSpPr>
          <p:cNvPr id="3" name="Tijdelijke aanduiding voor inhoud 2"/>
          <p:cNvSpPr>
            <a:spLocks noGrp="1"/>
          </p:cNvSpPr>
          <p:nvPr>
            <p:ph idx="1"/>
          </p:nvPr>
        </p:nvSpPr>
        <p:spPr/>
        <p:txBody>
          <a:bodyPr>
            <a:normAutofit fontScale="62500" lnSpcReduction="20000"/>
          </a:bodyPr>
          <a:lstStyle/>
          <a:p>
            <a:pPr>
              <a:buNone/>
            </a:pPr>
            <a:r>
              <a:rPr lang="nl-NL" dirty="0" smtClean="0"/>
              <a:t>	Distilleerderij </a:t>
            </a:r>
            <a:r>
              <a:rPr lang="nl-NL" dirty="0" err="1" smtClean="0"/>
              <a:t>Highland</a:t>
            </a:r>
            <a:r>
              <a:rPr lang="nl-NL" dirty="0" smtClean="0"/>
              <a:t> Park is echt een icoon in de whiskywereld. Ze maken er </a:t>
            </a:r>
            <a:r>
              <a:rPr lang="nl-NL" i="1" dirty="0" smtClean="0"/>
              <a:t>premier cru</a:t>
            </a:r>
            <a:r>
              <a:rPr lang="nl-NL" dirty="0" smtClean="0"/>
              <a:t> </a:t>
            </a:r>
            <a:r>
              <a:rPr lang="nl-NL" dirty="0" err="1" smtClean="0"/>
              <a:t>maltwhisky</a:t>
            </a:r>
            <a:r>
              <a:rPr lang="nl-NL" dirty="0" smtClean="0"/>
              <a:t> die niet alleen heerlijk smaakt maar ook buitengewoon interessant is voor verzamelaars. (Het assortiment begint met de 12-year old en gaat nu zelfs door tot 40- year old, via 15, 16, 18, 25, 30-year old, vanaf 2005 zijn er enkele </a:t>
            </a:r>
            <a:r>
              <a:rPr lang="nl-NL" dirty="0" err="1" smtClean="0"/>
              <a:t>éénvatsbottelingen</a:t>
            </a:r>
            <a:r>
              <a:rPr lang="nl-NL" dirty="0" smtClean="0"/>
              <a:t> (single </a:t>
            </a:r>
            <a:r>
              <a:rPr lang="nl-NL" dirty="0" err="1" smtClean="0"/>
              <a:t>cask</a:t>
            </a:r>
            <a:r>
              <a:rPr lang="nl-NL" dirty="0" smtClean="0"/>
              <a:t>) geweest, uitgebracht onder de naam </a:t>
            </a:r>
            <a:r>
              <a:rPr lang="nl-NL" dirty="0" err="1" smtClean="0"/>
              <a:t>Ambassador</a:t>
            </a:r>
            <a:r>
              <a:rPr lang="nl-NL" dirty="0" smtClean="0"/>
              <a:t> </a:t>
            </a:r>
            <a:r>
              <a:rPr lang="nl-NL" dirty="0" err="1" smtClean="0"/>
              <a:t>Cask</a:t>
            </a:r>
            <a:r>
              <a:rPr lang="nl-NL" dirty="0" smtClean="0"/>
              <a:t>). Deze noordelijkste distilleerderij van Schotland is gelegen op een van </a:t>
            </a:r>
            <a:r>
              <a:rPr lang="nl-NL" dirty="0" err="1" smtClean="0"/>
              <a:t>Orkney-eilanden</a:t>
            </a:r>
            <a:r>
              <a:rPr lang="nl-NL" dirty="0" smtClean="0"/>
              <a:t>, een reeks natte, winderige en onherbergzame eilanden met zeer hartelijke bewoners. Het vereist veel tijd en moeite om uitgerekend hier whisky te maken, want de grondstoffen moeten naar het eiland worden gebracht en de whisky en de afvalproducten moeten worden afgevoerd. Maar de eigenaar, </a:t>
            </a:r>
            <a:r>
              <a:rPr lang="nl-NL" dirty="0" err="1" smtClean="0"/>
              <a:t>Edrington</a:t>
            </a:r>
            <a:r>
              <a:rPr lang="nl-NL" dirty="0" smtClean="0"/>
              <a:t>, doet dit met succes. Anderen bedrijven hebben moeite om sherryvaten te vinden, maar </a:t>
            </a:r>
            <a:r>
              <a:rPr lang="nl-NL" dirty="0" err="1" smtClean="0"/>
              <a:t>Highland</a:t>
            </a:r>
            <a:r>
              <a:rPr lang="nl-NL" dirty="0" smtClean="0"/>
              <a:t> Park heeft er genoeg. Er wordt gezegd dat het bedrijf 95 % van alle Schotse sherryvaten koopt; niet verbazend als je bedenkt hoeveel alleen The </a:t>
            </a:r>
            <a:r>
              <a:rPr lang="nl-NL" dirty="0" err="1" smtClean="0"/>
              <a:t>Macallan</a:t>
            </a:r>
            <a:r>
              <a:rPr lang="nl-NL" dirty="0" smtClean="0"/>
              <a:t> er al nodig heeft. Sherryvaten zijn ook van groot belang voor deze </a:t>
            </a:r>
            <a:r>
              <a:rPr lang="nl-NL" dirty="0" err="1" smtClean="0"/>
              <a:t>Highland</a:t>
            </a:r>
            <a:r>
              <a:rPr lang="nl-NL" dirty="0" smtClean="0"/>
              <a:t> Park 12 </a:t>
            </a:r>
            <a:r>
              <a:rPr lang="nl-NL" dirty="0" err="1" smtClean="0"/>
              <a:t>Years</a:t>
            </a:r>
            <a:r>
              <a:rPr lang="nl-NL" dirty="0" smtClean="0"/>
              <a:t> old. Het percentage </a:t>
            </a:r>
            <a:r>
              <a:rPr lang="nl-NL" dirty="0" err="1" smtClean="0"/>
              <a:t>First-fill</a:t>
            </a:r>
            <a:r>
              <a:rPr lang="nl-NL" dirty="0" smtClean="0"/>
              <a:t> sherryvaten is de afgelopen jaren gestegen van 20 tot 40 procent. </a:t>
            </a:r>
          </a:p>
          <a:p>
            <a:endParaRPr lang="nl-NL"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a:t>
            </a:r>
            <a:r>
              <a:rPr lang="nl-NL" sz="2800" dirty="0" err="1" smtClean="0"/>
              <a:t>Highland</a:t>
            </a:r>
            <a:r>
              <a:rPr lang="nl-NL" sz="2800" dirty="0" smtClean="0"/>
              <a:t> Park </a:t>
            </a:r>
            <a:endParaRPr lang="nl-NL" sz="2800" dirty="0"/>
          </a:p>
        </p:txBody>
      </p:sp>
      <p:sp>
        <p:nvSpPr>
          <p:cNvPr id="3" name="Tijdelijke aanduiding voor inhoud 2"/>
          <p:cNvSpPr>
            <a:spLocks noGrp="1"/>
          </p:cNvSpPr>
          <p:nvPr>
            <p:ph idx="1"/>
          </p:nvPr>
        </p:nvSpPr>
        <p:spPr/>
        <p:txBody>
          <a:bodyPr>
            <a:normAutofit/>
          </a:bodyPr>
          <a:lstStyle/>
          <a:p>
            <a:pPr>
              <a:buNone/>
            </a:pPr>
            <a:r>
              <a:rPr lang="nl-NL" dirty="0" smtClean="0"/>
              <a:t>	</a:t>
            </a:r>
            <a:r>
              <a:rPr lang="nl-NL" sz="2400" dirty="0" err="1" smtClean="0"/>
              <a:t>Highland</a:t>
            </a:r>
            <a:r>
              <a:rPr lang="nl-NL" sz="2400" dirty="0" smtClean="0"/>
              <a:t> Park, opgericht in 1798 op de </a:t>
            </a:r>
            <a:r>
              <a:rPr lang="nl-NL" sz="2400" dirty="0" err="1" smtClean="0"/>
              <a:t>Orkney-eilanden</a:t>
            </a:r>
            <a:r>
              <a:rPr lang="nl-NL" sz="2400" dirty="0" smtClean="0"/>
              <a:t>. </a:t>
            </a:r>
            <a:r>
              <a:rPr lang="nl-NL" sz="2400" dirty="0" err="1" smtClean="0"/>
              <a:t>Highland</a:t>
            </a:r>
            <a:r>
              <a:rPr lang="nl-NL" sz="2400" dirty="0" smtClean="0"/>
              <a:t> Park mout de gerst op zijn eigen moutvloer en eest zijn groene mout met turf van eigen bodem. Aan het gebruik van deze lokale turf die heide bevat heeft </a:t>
            </a:r>
            <a:r>
              <a:rPr lang="nl-NL" sz="2400" dirty="0" err="1" smtClean="0"/>
              <a:t>Highland</a:t>
            </a:r>
            <a:r>
              <a:rPr lang="nl-NL" sz="2400" dirty="0" smtClean="0"/>
              <a:t> Park Single Malt zijn typerende smaak te danken. Zijn lichtzoete afdronk heeft de 12 jaar oude </a:t>
            </a:r>
            <a:r>
              <a:rPr lang="nl-NL" sz="2400" dirty="0" err="1" smtClean="0"/>
              <a:t>Highland</a:t>
            </a:r>
            <a:r>
              <a:rPr lang="nl-NL" sz="2400" dirty="0" smtClean="0"/>
              <a:t> Park te danken aan de heideturf van </a:t>
            </a:r>
            <a:r>
              <a:rPr lang="nl-NL" sz="2400" dirty="0" err="1" smtClean="0"/>
              <a:t>Orkney</a:t>
            </a:r>
            <a:r>
              <a:rPr lang="nl-NL" sz="2400" dirty="0" smtClean="0"/>
              <a:t> en een rijping in uitsluitend sherry vaten.</a:t>
            </a:r>
          </a:p>
          <a:p>
            <a:endParaRPr lang="nl-NL"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err="1" smtClean="0"/>
              <a:t>Highland</a:t>
            </a:r>
            <a:r>
              <a:rPr lang="nl-NL" sz="2800" dirty="0" smtClean="0"/>
              <a:t> Park </a:t>
            </a:r>
            <a:endParaRPr lang="nl-NL" sz="2800" dirty="0"/>
          </a:p>
        </p:txBody>
      </p:sp>
      <p:sp>
        <p:nvSpPr>
          <p:cNvPr id="3" name="Tijdelijke aanduiding voor inhoud 2"/>
          <p:cNvSpPr>
            <a:spLocks noGrp="1"/>
          </p:cNvSpPr>
          <p:nvPr>
            <p:ph idx="1"/>
          </p:nvPr>
        </p:nvSpPr>
        <p:spPr/>
        <p:txBody>
          <a:bodyPr>
            <a:normAutofit/>
          </a:bodyPr>
          <a:lstStyle/>
          <a:p>
            <a:pPr>
              <a:buNone/>
            </a:pPr>
            <a:r>
              <a:rPr lang="nl-NL" b="1" dirty="0" smtClean="0"/>
              <a:t>	</a:t>
            </a:r>
            <a:r>
              <a:rPr lang="nl-NL" sz="2600" b="1" dirty="0" smtClean="0"/>
              <a:t>Proefnotitie1:</a:t>
            </a:r>
            <a:r>
              <a:rPr lang="nl-NL" sz="2600" dirty="0" smtClean="0"/>
              <a:t> Honingachtig en fruitig in de neus, met een vleugje turf. De smaak is een mengeling van sinaasappel, rode bes, vanille en honing, gevolgd door rook en eikenhout.</a:t>
            </a:r>
          </a:p>
          <a:p>
            <a:pPr>
              <a:buNone/>
            </a:pPr>
            <a:r>
              <a:rPr lang="nl-NL" sz="2600" b="1" dirty="0" smtClean="0"/>
              <a:t>	</a:t>
            </a:r>
          </a:p>
          <a:p>
            <a:pPr>
              <a:buNone/>
            </a:pPr>
            <a:r>
              <a:rPr lang="nl-NL" sz="2600" b="1" dirty="0" smtClean="0"/>
              <a:t>	Proefnotitie2: </a:t>
            </a:r>
            <a:r>
              <a:rPr lang="nl-NL" sz="2600" dirty="0" smtClean="0"/>
              <a:t>Deze whisky wordt geroemd om zijn veelzijdige eigenschappen. Hij heeft een zachte, heidehoningachtige smaak, wat sterkere specerijnoten en een omhullend laagje turfrook, die de afdronk tamelijk droog maakt.</a:t>
            </a:r>
          </a:p>
          <a:p>
            <a:endParaRPr lang="nl-NL"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800" b="1" dirty="0" smtClean="0"/>
              <a:t>Het label</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b="1" dirty="0" smtClean="0"/>
              <a:t>	</a:t>
            </a:r>
            <a:endParaRPr lang="nl-NL" dirty="0" smtClean="0"/>
          </a:p>
          <a:p>
            <a:pPr>
              <a:buNone/>
            </a:pPr>
            <a:r>
              <a:rPr lang="nl-NL" dirty="0" smtClean="0"/>
              <a:t>	Informatie over de whisky die gebotteld is, wordt vermeld op het label van de fles.</a:t>
            </a:r>
            <a:r>
              <a:rPr lang="nl-NL" b="1" dirty="0" smtClean="0"/>
              <a:t> </a:t>
            </a:r>
            <a:endParaRPr lang="nl-NL" dirty="0" smtClean="0"/>
          </a:p>
          <a:p>
            <a:pPr>
              <a:buNone/>
            </a:pPr>
            <a:r>
              <a:rPr lang="nl-NL" dirty="0" smtClean="0"/>
              <a:t>	Het label op de whiskyfles kan heel wat informatie over het product verschaffen, maar mag niet als ideale referentie worden bekeken. De regel van “wat niet verboden is, is toegelaten”zorgt ervoor dat er heel wat onduidelijke beschrijvingen op whiskylabels verschijnen. Datum en nummers, finishes en landen van herkomst zijn goede en juiste verwijzingen. </a:t>
            </a:r>
          </a:p>
          <a:p>
            <a:pPr>
              <a:buNone/>
            </a:pPr>
            <a:r>
              <a:rPr lang="nl-NL" dirty="0" smtClean="0"/>
              <a:t>	Vermeldingen zoals rare, </a:t>
            </a:r>
            <a:r>
              <a:rPr lang="nl-NL" dirty="0" err="1" smtClean="0"/>
              <a:t>very</a:t>
            </a:r>
            <a:r>
              <a:rPr lang="nl-NL" dirty="0" smtClean="0"/>
              <a:t> old, special reserve e.d. worden door de whiskywereld gretig gebruikt. Ze staan misschien mooi op het etiket, maar slaan nergens op. Verder bevat het etiket ook vermeldingen als:</a:t>
            </a:r>
          </a:p>
          <a:p>
            <a:endParaRPr lang="nl-NL"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het label</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b="1" dirty="0" smtClean="0"/>
              <a:t>	Graanwhisky:</a:t>
            </a:r>
            <a:r>
              <a:rPr lang="nl-NL" dirty="0" smtClean="0"/>
              <a:t> whisky gestookt van om het even welk graan of een mix van granen, al dan niet in combinatie met neutrale distillaten. De gebruikte granen zijn afhankelijk van het land van herkomst. In Amerika wordt bijvoorbeeld vaak rogge en </a:t>
            </a:r>
            <a:r>
              <a:rPr lang="nl-NL" dirty="0" err="1" smtClean="0"/>
              <a:t>mais</a:t>
            </a:r>
            <a:r>
              <a:rPr lang="nl-NL" dirty="0" smtClean="0"/>
              <a:t> gebruikt.</a:t>
            </a:r>
          </a:p>
          <a:p>
            <a:pPr>
              <a:buNone/>
            </a:pPr>
            <a:r>
              <a:rPr lang="nl-NL" b="1" dirty="0" smtClean="0"/>
              <a:t>	</a:t>
            </a:r>
          </a:p>
          <a:p>
            <a:pPr>
              <a:buNone/>
            </a:pPr>
            <a:r>
              <a:rPr lang="nl-NL" b="1" dirty="0" smtClean="0"/>
              <a:t>	Single </a:t>
            </a:r>
            <a:r>
              <a:rPr lang="nl-NL" b="1" dirty="0" err="1" smtClean="0"/>
              <a:t>grain</a:t>
            </a:r>
            <a:r>
              <a:rPr lang="nl-NL" b="1" dirty="0" smtClean="0"/>
              <a:t> whisky:</a:t>
            </a:r>
            <a:r>
              <a:rPr lang="nl-NL" dirty="0" smtClean="0"/>
              <a:t> graanwhisky van dezelfde distilleerderij.</a:t>
            </a:r>
          </a:p>
          <a:p>
            <a:pPr>
              <a:buNone/>
            </a:pPr>
            <a:r>
              <a:rPr lang="nl-NL" b="1" dirty="0" smtClean="0"/>
              <a:t>	</a:t>
            </a:r>
          </a:p>
          <a:p>
            <a:pPr>
              <a:buNone/>
            </a:pPr>
            <a:r>
              <a:rPr lang="nl-NL" b="1" dirty="0" smtClean="0"/>
              <a:t>	</a:t>
            </a:r>
            <a:r>
              <a:rPr lang="nl-NL" b="1" dirty="0" err="1" smtClean="0"/>
              <a:t>Rye</a:t>
            </a:r>
            <a:r>
              <a:rPr lang="nl-NL" b="1" dirty="0" smtClean="0"/>
              <a:t> whisky en straight </a:t>
            </a:r>
            <a:r>
              <a:rPr lang="nl-NL" b="1" dirty="0" err="1" smtClean="0"/>
              <a:t>rye</a:t>
            </a:r>
            <a:r>
              <a:rPr lang="nl-NL" b="1" dirty="0" smtClean="0"/>
              <a:t> whisky:</a:t>
            </a:r>
            <a:r>
              <a:rPr lang="nl-NL" dirty="0" smtClean="0"/>
              <a:t> whisky van rogge vinden we voornamelijk in Canada en Amerika. Volgens de Amerikaanse wetgeving moet </a:t>
            </a:r>
            <a:r>
              <a:rPr lang="nl-NL" dirty="0" err="1" smtClean="0"/>
              <a:t>rye</a:t>
            </a:r>
            <a:r>
              <a:rPr lang="nl-NL" dirty="0" smtClean="0"/>
              <a:t> minimaal 31% rogge bevatten. Naarmate de lokale wetten van de verschillende staten kan het percentage rogge verschillen, net als het al dan niet toelaten van toevoegen van neutrale distillaten. De Canadese wet laat algemeen neutrale distillaten en zelfs vruchtenwijn toe, zodat de </a:t>
            </a:r>
            <a:r>
              <a:rPr lang="nl-NL" dirty="0" err="1" smtClean="0"/>
              <a:t>rye</a:t>
            </a:r>
            <a:r>
              <a:rPr lang="nl-NL" dirty="0" smtClean="0"/>
              <a:t> er doorgaans een lager alcoholvolume heeft.</a:t>
            </a:r>
          </a:p>
          <a:p>
            <a:endParaRPr lang="nl-NL"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het label</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b="1" dirty="0" smtClean="0"/>
              <a:t>	Bourbon:</a:t>
            </a:r>
            <a:r>
              <a:rPr lang="nl-NL" dirty="0" smtClean="0"/>
              <a:t> een buitenbeentje. Deze </a:t>
            </a:r>
            <a:r>
              <a:rPr lang="nl-NL" dirty="0" err="1" smtClean="0"/>
              <a:t>whiskey</a:t>
            </a:r>
            <a:r>
              <a:rPr lang="nl-NL" dirty="0" smtClean="0"/>
              <a:t> wordt slechts in één Amerikaanse staat gestookt, namelijk </a:t>
            </a:r>
            <a:r>
              <a:rPr lang="nl-NL" dirty="0" err="1" smtClean="0"/>
              <a:t>Kentucky</a:t>
            </a:r>
            <a:r>
              <a:rPr lang="nl-NL" dirty="0" smtClean="0"/>
              <a:t>. De naam is een eerbetoon aan het </a:t>
            </a:r>
            <a:r>
              <a:rPr lang="nl-NL" dirty="0" err="1" smtClean="0"/>
              <a:t>het</a:t>
            </a:r>
            <a:r>
              <a:rPr lang="nl-NL" dirty="0" smtClean="0"/>
              <a:t> Franse koningshuis als dank voor de oorlog tegen de Britten in 1789. Bourbon bevat 50 tot 90%  </a:t>
            </a:r>
            <a:r>
              <a:rPr lang="nl-NL" dirty="0" err="1" smtClean="0"/>
              <a:t>mais</a:t>
            </a:r>
            <a:r>
              <a:rPr lang="nl-NL" dirty="0" smtClean="0"/>
              <a:t>, waaraan nog een kleine hoeveelheid rogge en tarwe met gerstemout wordt toegevoegd. Bourbon wordt gerijpt in geschroeide eikenhouten vaten die slechts eenmaal mogen worden gebruikt. Nadien leiden die vaten vaak een tweede leven in Schotland om er de plaatselijke whisky in te laten rijpen.</a:t>
            </a:r>
          </a:p>
          <a:p>
            <a:pPr>
              <a:buNone/>
            </a:pPr>
            <a:r>
              <a:rPr lang="nl-NL" b="1" dirty="0" smtClean="0"/>
              <a:t>	</a:t>
            </a:r>
          </a:p>
          <a:p>
            <a:pPr>
              <a:buNone/>
            </a:pPr>
            <a:r>
              <a:rPr lang="nl-NL" b="1" dirty="0" smtClean="0"/>
              <a:t>	</a:t>
            </a:r>
            <a:r>
              <a:rPr lang="nl-NL" b="1" dirty="0" err="1" smtClean="0"/>
              <a:t>Blended</a:t>
            </a:r>
            <a:r>
              <a:rPr lang="nl-NL" b="1" dirty="0" smtClean="0"/>
              <a:t>  whisky: </a:t>
            </a:r>
            <a:r>
              <a:rPr lang="nl-NL" dirty="0" smtClean="0"/>
              <a:t>een mengeling van graan- en </a:t>
            </a:r>
            <a:r>
              <a:rPr lang="nl-NL" dirty="0" err="1" smtClean="0"/>
              <a:t>maltwhisky</a:t>
            </a:r>
            <a:r>
              <a:rPr lang="nl-NL" dirty="0" smtClean="0"/>
              <a:t>, afgestemd op de smaak van het brede publiek. De gewone </a:t>
            </a:r>
            <a:r>
              <a:rPr lang="nl-NL" dirty="0" err="1" smtClean="0"/>
              <a:t>blended</a:t>
            </a:r>
            <a:r>
              <a:rPr lang="nl-NL" dirty="0" smtClean="0"/>
              <a:t> whisky bevat meestal een verhouding 80% graanwhisky-20% </a:t>
            </a:r>
            <a:r>
              <a:rPr lang="nl-NL" dirty="0" err="1" smtClean="0"/>
              <a:t>maltwhisky</a:t>
            </a:r>
            <a:r>
              <a:rPr lang="nl-NL" dirty="0" smtClean="0"/>
              <a:t>. Een stapje hoger staat de luxe </a:t>
            </a:r>
            <a:r>
              <a:rPr lang="nl-NL" dirty="0" err="1" smtClean="0"/>
              <a:t>blend</a:t>
            </a:r>
            <a:r>
              <a:rPr lang="nl-NL" dirty="0" smtClean="0"/>
              <a:t>, met een verhouding 50% graanwhisky-50% </a:t>
            </a:r>
            <a:r>
              <a:rPr lang="nl-NL" dirty="0" err="1" smtClean="0"/>
              <a:t>maltwhisky</a:t>
            </a:r>
            <a:r>
              <a:rPr lang="nl-NL" dirty="0" smtClean="0"/>
              <a:t>. In de </a:t>
            </a:r>
            <a:r>
              <a:rPr lang="nl-NL" dirty="0" err="1" smtClean="0"/>
              <a:t>topblends</a:t>
            </a:r>
            <a:r>
              <a:rPr lang="nl-NL" dirty="0" smtClean="0"/>
              <a:t> vinden we een nog hoger percentage </a:t>
            </a:r>
            <a:r>
              <a:rPr lang="nl-NL" dirty="0" err="1" smtClean="0"/>
              <a:t>maltwhisky</a:t>
            </a:r>
            <a:r>
              <a:rPr lang="nl-NL" dirty="0" smtClean="0"/>
              <a:t> terug.</a:t>
            </a:r>
          </a:p>
          <a:p>
            <a:endParaRPr lang="nl-NL"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sz="3100" b="1" dirty="0" smtClean="0"/>
              <a:t/>
            </a:r>
            <a:br>
              <a:rPr lang="nl-NL" sz="3100" b="1" dirty="0" smtClean="0"/>
            </a:br>
            <a:r>
              <a:rPr lang="nl-NL" sz="3100" b="1" dirty="0" smtClean="0"/>
              <a:t>Whisky maken</a:t>
            </a:r>
            <a:r>
              <a:rPr lang="nl-NL" dirty="0" smtClean="0"/>
              <a:t/>
            </a:r>
            <a:br>
              <a:rPr lang="nl-NL" dirty="0" smtClean="0"/>
            </a:br>
            <a:endParaRPr lang="nl-NL" dirty="0"/>
          </a:p>
        </p:txBody>
      </p:sp>
      <p:sp>
        <p:nvSpPr>
          <p:cNvPr id="5" name="Tijdelijke aanduiding voor tekst 4"/>
          <p:cNvSpPr>
            <a:spLocks noGrp="1"/>
          </p:cNvSpPr>
          <p:nvPr>
            <p:ph type="body" idx="1"/>
          </p:nvPr>
        </p:nvSpPr>
        <p:spPr/>
        <p:txBody>
          <a:bodyPr/>
          <a:lstStyle/>
          <a:p>
            <a:pPr algn="ctr"/>
            <a:r>
              <a:rPr lang="nl-NL" dirty="0" smtClean="0"/>
              <a:t>Mouten</a:t>
            </a:r>
            <a:endParaRPr lang="nl-NL" dirty="0"/>
          </a:p>
        </p:txBody>
      </p:sp>
      <p:sp>
        <p:nvSpPr>
          <p:cNvPr id="3" name="Tijdelijke aanduiding voor inhoud 2"/>
          <p:cNvSpPr>
            <a:spLocks noGrp="1"/>
          </p:cNvSpPr>
          <p:nvPr>
            <p:ph sz="half" idx="2"/>
          </p:nvPr>
        </p:nvSpPr>
        <p:spPr>
          <a:xfrm>
            <a:off x="467544" y="2276872"/>
            <a:ext cx="4040188" cy="3951288"/>
          </a:xfrm>
        </p:spPr>
        <p:txBody>
          <a:bodyPr>
            <a:normAutofit fontScale="85000" lnSpcReduction="20000"/>
          </a:bodyPr>
          <a:lstStyle/>
          <a:p>
            <a:pPr>
              <a:buNone/>
            </a:pPr>
            <a:r>
              <a:rPr lang="nl-NL" b="1" dirty="0" smtClean="0"/>
              <a:t>	</a:t>
            </a:r>
            <a:endParaRPr lang="nl-NL" dirty="0" smtClean="0"/>
          </a:p>
          <a:p>
            <a:pPr>
              <a:buNone/>
            </a:pPr>
            <a:r>
              <a:rPr lang="nl-NL" dirty="0" smtClean="0"/>
              <a:t>	Gerst wordt gemout om de enzymen te activeren en om een zo hoog mogelijk gehalte aan zetmeel te verkrijgen. Dit zetmeel wordt later omgezet in suiker en daarna in alcohol. Als er tijdens het drogen van het graan turf wordt gestookt, krijgt de whisky een rokerig aroma. Sommige distilleerderijen hebben hun eigen mouthallen maar de meeste maken gebruik van onafhankelijke mouterijen.</a:t>
            </a:r>
          </a:p>
          <a:p>
            <a:endParaRPr lang="nl-NL" dirty="0"/>
          </a:p>
        </p:txBody>
      </p:sp>
      <p:sp>
        <p:nvSpPr>
          <p:cNvPr id="6" name="Tijdelijke aanduiding voor tekst 5"/>
          <p:cNvSpPr>
            <a:spLocks noGrp="1"/>
          </p:cNvSpPr>
          <p:nvPr>
            <p:ph type="body" sz="quarter" idx="3"/>
          </p:nvPr>
        </p:nvSpPr>
        <p:spPr/>
        <p:txBody>
          <a:bodyPr/>
          <a:lstStyle/>
          <a:p>
            <a:pPr algn="ctr"/>
            <a:r>
              <a:rPr lang="nl-NL" dirty="0" smtClean="0"/>
              <a:t>Pletten</a:t>
            </a:r>
          </a:p>
        </p:txBody>
      </p:sp>
      <p:sp>
        <p:nvSpPr>
          <p:cNvPr id="7" name="Tijdelijke aanduiding voor inhoud 6"/>
          <p:cNvSpPr>
            <a:spLocks noGrp="1"/>
          </p:cNvSpPr>
          <p:nvPr>
            <p:ph sz="quarter" idx="4"/>
          </p:nvPr>
        </p:nvSpPr>
        <p:spPr/>
        <p:txBody>
          <a:bodyPr>
            <a:normAutofit fontScale="85000" lnSpcReduction="10000"/>
          </a:bodyPr>
          <a:lstStyle/>
          <a:p>
            <a:pPr>
              <a:buNone/>
            </a:pPr>
            <a:r>
              <a:rPr lang="nl-NL" dirty="0" smtClean="0"/>
              <a:t>	De mout wordt in de distilleerderij geplet tot een soort grove bloem, grist genaamd. De grist wordt gemengd met heet water in een grote kuip (</a:t>
            </a:r>
            <a:r>
              <a:rPr lang="nl-NL" dirty="0" err="1" smtClean="0"/>
              <a:t>mashtun</a:t>
            </a:r>
            <a:r>
              <a:rPr lang="nl-NL" dirty="0" smtClean="0"/>
              <a:t>) om er oplosbare suikers aan te onttrekken. Deze suikeroplossing- de </a:t>
            </a:r>
            <a:r>
              <a:rPr lang="nl-NL" dirty="0" err="1" smtClean="0"/>
              <a:t>wort</a:t>
            </a:r>
            <a:r>
              <a:rPr lang="nl-NL" dirty="0" smtClean="0"/>
              <a:t>- wordt afgezogen om te worden verwerkt. Aan de grist in de </a:t>
            </a:r>
            <a:r>
              <a:rPr lang="nl-NL" dirty="0" err="1" smtClean="0"/>
              <a:t>mashtun</a:t>
            </a:r>
            <a:r>
              <a:rPr lang="nl-NL" dirty="0" smtClean="0"/>
              <a:t> kunnen nog ongemoute granen worden toegevoegd voor het maken van </a:t>
            </a:r>
            <a:r>
              <a:rPr lang="nl-NL" dirty="0" err="1" smtClean="0"/>
              <a:t>non-maltwhisky’s</a:t>
            </a:r>
            <a:r>
              <a:rPr lang="nl-NL" dirty="0" smtClean="0"/>
              <a:t>.</a:t>
            </a:r>
            <a:endParaRPr lang="nl-NL"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het label</a:t>
            </a:r>
            <a:endParaRPr lang="nl-NL" sz="2800" dirty="0"/>
          </a:p>
        </p:txBody>
      </p:sp>
      <p:sp>
        <p:nvSpPr>
          <p:cNvPr id="3" name="Tijdelijke aanduiding voor inhoud 2"/>
          <p:cNvSpPr>
            <a:spLocks noGrp="1"/>
          </p:cNvSpPr>
          <p:nvPr>
            <p:ph idx="1"/>
          </p:nvPr>
        </p:nvSpPr>
        <p:spPr/>
        <p:txBody>
          <a:bodyPr>
            <a:normAutofit fontScale="77500" lnSpcReduction="20000"/>
          </a:bodyPr>
          <a:lstStyle/>
          <a:p>
            <a:r>
              <a:rPr lang="nl-NL" b="1" dirty="0" err="1" smtClean="0"/>
              <a:t>Maltwhisky</a:t>
            </a:r>
            <a:r>
              <a:rPr lang="nl-NL" b="1" dirty="0" smtClean="0"/>
              <a:t>: </a:t>
            </a:r>
            <a:r>
              <a:rPr lang="nl-NL" dirty="0" smtClean="0"/>
              <a:t>om die naam te mogen dragen moet de whisky gestookt zijn van enkel gemoute gerst, dus zonder toevoeging van andere granen of neutrale distillaten.</a:t>
            </a:r>
          </a:p>
          <a:p>
            <a:endParaRPr lang="nl-NL" b="1" dirty="0" smtClean="0"/>
          </a:p>
          <a:p>
            <a:r>
              <a:rPr lang="nl-NL" b="1" dirty="0" smtClean="0"/>
              <a:t>Pure malt (</a:t>
            </a:r>
            <a:r>
              <a:rPr lang="nl-NL" b="1" dirty="0" err="1" smtClean="0"/>
              <a:t>vatted</a:t>
            </a:r>
            <a:r>
              <a:rPr lang="nl-NL" b="1" dirty="0" smtClean="0"/>
              <a:t> malt of de huidige benaming </a:t>
            </a:r>
            <a:r>
              <a:rPr lang="nl-NL" b="1" dirty="0" err="1" smtClean="0"/>
              <a:t>blended</a:t>
            </a:r>
            <a:r>
              <a:rPr lang="nl-NL" b="1" dirty="0" smtClean="0"/>
              <a:t> malt) whisky:</a:t>
            </a:r>
            <a:r>
              <a:rPr lang="nl-NL" dirty="0" smtClean="0"/>
              <a:t> Gestookt uit gemoute gerst in een pot </a:t>
            </a:r>
            <a:r>
              <a:rPr lang="nl-NL" dirty="0" err="1" smtClean="0"/>
              <a:t>still</a:t>
            </a:r>
            <a:r>
              <a:rPr lang="nl-NL" dirty="0" smtClean="0"/>
              <a:t>. Pot </a:t>
            </a:r>
            <a:r>
              <a:rPr lang="nl-NL" dirty="0" err="1" smtClean="0"/>
              <a:t>stills</a:t>
            </a:r>
            <a:r>
              <a:rPr lang="nl-NL" dirty="0" smtClean="0"/>
              <a:t> zou je kunnen omschrijven als grote, koperen kuipen met een vorm die aan een ui doet denken en een top die uitloopt in een buis. Dat is een artisanale productie die de kwaliteit ten goede komt, te vergelijken met de </a:t>
            </a:r>
            <a:r>
              <a:rPr lang="nl-NL" dirty="0" err="1" smtClean="0"/>
              <a:t>alambieken</a:t>
            </a:r>
            <a:r>
              <a:rPr lang="nl-NL" dirty="0" smtClean="0"/>
              <a:t> (koperen distilleerketels) in de cognacwereld. Verder legt de term pure malt geen beperking op en mag het product dus een mengesel zijn van diverse distillaten van verschillende leeftijden, </a:t>
            </a:r>
            <a:r>
              <a:rPr lang="nl-NL" dirty="0" err="1" smtClean="0"/>
              <a:t>rijpingen</a:t>
            </a:r>
            <a:r>
              <a:rPr lang="nl-NL" dirty="0" smtClean="0"/>
              <a:t> en distilleerderijen.</a:t>
            </a:r>
          </a:p>
          <a:p>
            <a:endParaRPr lang="nl-NL"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het label</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b="1" dirty="0" smtClean="0"/>
              <a:t>	</a:t>
            </a:r>
            <a:r>
              <a:rPr lang="nl-NL" b="1" dirty="0" err="1" smtClean="0"/>
              <a:t>Vatted</a:t>
            </a:r>
            <a:r>
              <a:rPr lang="nl-NL" b="1" dirty="0" smtClean="0"/>
              <a:t> malt: </a:t>
            </a:r>
            <a:r>
              <a:rPr lang="nl-NL" dirty="0" smtClean="0"/>
              <a:t>het eindproduct in de fles is afkomstig van verschillende distilleerderijen, maar het gaat telkens wel om </a:t>
            </a:r>
            <a:r>
              <a:rPr lang="nl-NL" dirty="0" err="1" smtClean="0"/>
              <a:t>maltwhisky</a:t>
            </a:r>
            <a:r>
              <a:rPr lang="nl-NL" dirty="0" smtClean="0"/>
              <a:t>. De term zegt niets over het distilleerproces, alleen dat enkel gemoute gerst mag gebruikt worden. In de toekomst zal de term onder commerciële druk verdwijnen om vervangen te worden door </a:t>
            </a:r>
            <a:r>
              <a:rPr lang="nl-NL" dirty="0" err="1" smtClean="0"/>
              <a:t>blended</a:t>
            </a:r>
            <a:r>
              <a:rPr lang="nl-NL" dirty="0" smtClean="0"/>
              <a:t> malt.</a:t>
            </a:r>
          </a:p>
          <a:p>
            <a:endParaRPr lang="nl-NL" b="1" dirty="0" smtClean="0"/>
          </a:p>
          <a:p>
            <a:pPr>
              <a:buNone/>
            </a:pPr>
            <a:r>
              <a:rPr lang="nl-NL" b="1" dirty="0" smtClean="0"/>
              <a:t>	Single malt: </a:t>
            </a:r>
            <a:r>
              <a:rPr lang="nl-NL" dirty="0" smtClean="0"/>
              <a:t>pure </a:t>
            </a:r>
            <a:r>
              <a:rPr lang="nl-NL" dirty="0" err="1" smtClean="0"/>
              <a:t>malts</a:t>
            </a:r>
            <a:r>
              <a:rPr lang="nl-NL" dirty="0" smtClean="0"/>
              <a:t> van eenzelfde distilleerderij. Die </a:t>
            </a:r>
            <a:r>
              <a:rPr lang="nl-NL" dirty="0" err="1" smtClean="0"/>
              <a:t>malts</a:t>
            </a:r>
            <a:r>
              <a:rPr lang="nl-NL" dirty="0" smtClean="0"/>
              <a:t> kunnen wel op verschillende tijdstippen gestookt en in verschillende vaten gerijpt zijn.</a:t>
            </a:r>
          </a:p>
          <a:p>
            <a:endParaRPr lang="nl-NL" b="1" dirty="0" smtClean="0"/>
          </a:p>
          <a:p>
            <a:pPr>
              <a:buNone/>
            </a:pPr>
            <a:r>
              <a:rPr lang="nl-NL" b="1" dirty="0" smtClean="0"/>
              <a:t>	Single </a:t>
            </a:r>
            <a:r>
              <a:rPr lang="nl-NL" b="1" dirty="0" err="1" smtClean="0"/>
              <a:t>cask</a:t>
            </a:r>
            <a:r>
              <a:rPr lang="nl-NL" b="1" dirty="0" smtClean="0"/>
              <a:t>: </a:t>
            </a:r>
            <a:r>
              <a:rPr lang="nl-NL" dirty="0" smtClean="0"/>
              <a:t>een single malt of </a:t>
            </a:r>
            <a:r>
              <a:rPr lang="nl-NL" dirty="0" err="1" smtClean="0"/>
              <a:t>grain</a:t>
            </a:r>
            <a:r>
              <a:rPr lang="nl-NL" dirty="0" smtClean="0"/>
              <a:t> uit een en het zelfde vat.</a:t>
            </a:r>
          </a:p>
          <a:p>
            <a:endParaRPr lang="nl-NL"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het label</a:t>
            </a:r>
            <a:endParaRPr lang="nl-NL" sz="2800" dirty="0"/>
          </a:p>
        </p:txBody>
      </p:sp>
      <p:sp>
        <p:nvSpPr>
          <p:cNvPr id="3" name="Tijdelijke aanduiding voor inhoud 2"/>
          <p:cNvSpPr>
            <a:spLocks noGrp="1"/>
          </p:cNvSpPr>
          <p:nvPr>
            <p:ph idx="1"/>
          </p:nvPr>
        </p:nvSpPr>
        <p:spPr/>
        <p:txBody>
          <a:bodyPr>
            <a:normAutofit fontScale="77500" lnSpcReduction="20000"/>
          </a:bodyPr>
          <a:lstStyle/>
          <a:p>
            <a:pPr>
              <a:buNone/>
            </a:pPr>
            <a:r>
              <a:rPr lang="nl-NL" b="1" dirty="0" smtClean="0"/>
              <a:t>	Single </a:t>
            </a:r>
            <a:r>
              <a:rPr lang="nl-NL" b="1" dirty="0" err="1" smtClean="0"/>
              <a:t>single</a:t>
            </a:r>
            <a:r>
              <a:rPr lang="nl-NL" b="1" dirty="0" smtClean="0"/>
              <a:t> malt of </a:t>
            </a:r>
            <a:r>
              <a:rPr lang="nl-NL" b="1" dirty="0" err="1" smtClean="0"/>
              <a:t>grain</a:t>
            </a:r>
            <a:r>
              <a:rPr lang="nl-NL" b="1" dirty="0" smtClean="0"/>
              <a:t>: </a:t>
            </a:r>
            <a:r>
              <a:rPr lang="nl-NL" dirty="0" smtClean="0"/>
              <a:t>het distillaat van een run (de volledige kringloop van graan tot distillaat) wordt niet meer met distillaten van vorige runs gemengd.</a:t>
            </a:r>
          </a:p>
          <a:p>
            <a:endParaRPr lang="nl-NL" b="1" dirty="0" smtClean="0"/>
          </a:p>
          <a:p>
            <a:pPr>
              <a:buNone/>
            </a:pPr>
            <a:r>
              <a:rPr lang="nl-NL" b="1" dirty="0" smtClean="0"/>
              <a:t>	</a:t>
            </a:r>
            <a:r>
              <a:rPr lang="nl-NL" b="1" dirty="0" err="1" smtClean="0"/>
              <a:t>Cask</a:t>
            </a:r>
            <a:r>
              <a:rPr lang="nl-NL" b="1" dirty="0" smtClean="0"/>
              <a:t> </a:t>
            </a:r>
            <a:r>
              <a:rPr lang="nl-NL" b="1" dirty="0" err="1" smtClean="0"/>
              <a:t>strength</a:t>
            </a:r>
            <a:r>
              <a:rPr lang="nl-NL" b="1" dirty="0" smtClean="0"/>
              <a:t> whisky </a:t>
            </a:r>
            <a:r>
              <a:rPr lang="nl-NL" dirty="0" smtClean="0"/>
              <a:t>het aanlengen van whisky met water tot een bepaald alcoholvolume is afhankelijk van wat de producent wenst te bekomen. Bottelt die niet aangelengde whisky uit verschillende vaten zonder toevoeging van water rechtstreeks in de fles, dan krijgen we een whisky op vatsterkte.</a:t>
            </a:r>
          </a:p>
          <a:p>
            <a:endParaRPr lang="nl-NL" b="1" dirty="0" smtClean="0"/>
          </a:p>
          <a:p>
            <a:pPr>
              <a:buNone/>
            </a:pPr>
            <a:r>
              <a:rPr lang="nl-NL" b="1" dirty="0" smtClean="0"/>
              <a:t>	</a:t>
            </a:r>
            <a:r>
              <a:rPr lang="nl-NL" b="1" dirty="0" err="1" smtClean="0"/>
              <a:t>Cask</a:t>
            </a:r>
            <a:r>
              <a:rPr lang="nl-NL" b="1" dirty="0" smtClean="0"/>
              <a:t> straight whisky: </a:t>
            </a:r>
            <a:r>
              <a:rPr lang="nl-NL" dirty="0" smtClean="0"/>
              <a:t>een single malt whisky op vatsterkte, waarvan alle flessen gebotteld zijn uit eenzelfde vat.</a:t>
            </a:r>
          </a:p>
          <a:p>
            <a:endParaRPr lang="nl-NL"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het label</a:t>
            </a:r>
            <a:endParaRPr lang="nl-NL" sz="2800" dirty="0"/>
          </a:p>
        </p:txBody>
      </p:sp>
      <p:sp>
        <p:nvSpPr>
          <p:cNvPr id="3" name="Tijdelijke aanduiding voor inhoud 2"/>
          <p:cNvSpPr>
            <a:spLocks noGrp="1"/>
          </p:cNvSpPr>
          <p:nvPr>
            <p:ph idx="1"/>
          </p:nvPr>
        </p:nvSpPr>
        <p:spPr/>
        <p:txBody>
          <a:bodyPr/>
          <a:lstStyle/>
          <a:p>
            <a:pPr>
              <a:buNone/>
            </a:pPr>
            <a:r>
              <a:rPr lang="nl-NL" b="1" dirty="0" smtClean="0"/>
              <a:t>	</a:t>
            </a:r>
            <a:r>
              <a:rPr lang="nl-NL" sz="2400" b="1" dirty="0" smtClean="0"/>
              <a:t>Vintage: </a:t>
            </a:r>
            <a:r>
              <a:rPr lang="nl-NL" sz="2400" dirty="0" smtClean="0"/>
              <a:t>dit was vroeger het neusje van de zalm. Het ging om single malt uit een vat, op zijn top gelagerd en dus gebotteld op het moment dat het vat zijn hoogste niveau van rijping bereikt. De term wordt ook uit puur commerciële redenen gebruikten slaat dan op allerlei vintagebottelingen van wisselende kwaliteit. “vintage”wijst nu vooral op de jaargang. </a:t>
            </a:r>
          </a:p>
          <a:p>
            <a:endParaRPr lang="nl-NL"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Whiskywaardigheden</a:t>
            </a:r>
            <a:endParaRPr lang="nl-NL" sz="2800" dirty="0"/>
          </a:p>
        </p:txBody>
      </p:sp>
      <p:sp>
        <p:nvSpPr>
          <p:cNvPr id="3" name="Tijdelijke aanduiding voor inhoud 2"/>
          <p:cNvSpPr>
            <a:spLocks noGrp="1"/>
          </p:cNvSpPr>
          <p:nvPr>
            <p:ph idx="1"/>
          </p:nvPr>
        </p:nvSpPr>
        <p:spPr/>
        <p:txBody>
          <a:bodyPr>
            <a:normAutofit fontScale="62500" lnSpcReduction="20000"/>
          </a:bodyPr>
          <a:lstStyle/>
          <a:p>
            <a:pPr>
              <a:buNone/>
            </a:pPr>
            <a:r>
              <a:rPr lang="nl-NL" dirty="0" smtClean="0"/>
              <a:t>	Op de </a:t>
            </a:r>
            <a:r>
              <a:rPr lang="nl-NL" dirty="0" err="1" smtClean="0"/>
              <a:t>Sotheby’s</a:t>
            </a:r>
            <a:r>
              <a:rPr lang="nl-NL" dirty="0" smtClean="0"/>
              <a:t> veiling in Hongkong is onlangs het hoogste bedrag voor een fles whisky betaald. Voor de 70 cm hoge 6 liter kristallen fles met The </a:t>
            </a:r>
            <a:r>
              <a:rPr lang="nl-NL" dirty="0" err="1" smtClean="0"/>
              <a:t>Macallan</a:t>
            </a:r>
            <a:r>
              <a:rPr lang="nl-NL" dirty="0" smtClean="0"/>
              <a:t> single malt whisky werd een bedrag betaald van € 467.000,00.  Er werden slechts 4 van dergelijke flessen gebotteld.</a:t>
            </a:r>
          </a:p>
          <a:p>
            <a:pPr>
              <a:buNone/>
            </a:pPr>
            <a:r>
              <a:rPr lang="nl-NL" dirty="0" smtClean="0"/>
              <a:t>	</a:t>
            </a:r>
          </a:p>
          <a:p>
            <a:pPr>
              <a:buNone/>
            </a:pPr>
            <a:r>
              <a:rPr lang="nl-NL" dirty="0" smtClean="0"/>
              <a:t>	In 1926 werd de schroefdop in de whiskywereld geïntroduceerd door White </a:t>
            </a:r>
            <a:r>
              <a:rPr lang="nl-NL" dirty="0" err="1" smtClean="0"/>
              <a:t>Horse</a:t>
            </a:r>
            <a:r>
              <a:rPr lang="nl-NL" dirty="0" smtClean="0"/>
              <a:t>. Met groot succes want velen volgden in rap tempo, met name de </a:t>
            </a:r>
            <a:r>
              <a:rPr lang="nl-NL" dirty="0" err="1" smtClean="0"/>
              <a:t>blended</a:t>
            </a:r>
            <a:r>
              <a:rPr lang="nl-NL" dirty="0" smtClean="0"/>
              <a:t>  whisky’s.</a:t>
            </a:r>
          </a:p>
          <a:p>
            <a:pPr>
              <a:buNone/>
            </a:pPr>
            <a:r>
              <a:rPr lang="nl-NL" dirty="0" smtClean="0"/>
              <a:t>	</a:t>
            </a:r>
          </a:p>
          <a:p>
            <a:pPr>
              <a:buNone/>
            </a:pPr>
            <a:r>
              <a:rPr lang="nl-NL" dirty="0" smtClean="0"/>
              <a:t>	In Amerika wordt illegaal stoken “</a:t>
            </a:r>
            <a:r>
              <a:rPr lang="nl-NL" dirty="0" err="1" smtClean="0"/>
              <a:t>moonshining</a:t>
            </a:r>
            <a:r>
              <a:rPr lang="nl-NL" dirty="0" smtClean="0"/>
              <a:t>” genoemd, naar het clandestiene werk in de nachtelijke uren. Het is nog niet helemaal uitgeroeid en tiert nog welig in de heuvels van </a:t>
            </a:r>
            <a:r>
              <a:rPr lang="nl-NL" dirty="0" err="1" smtClean="0"/>
              <a:t>Kentucky</a:t>
            </a:r>
            <a:r>
              <a:rPr lang="nl-NL" dirty="0" smtClean="0"/>
              <a:t> en Virginia.</a:t>
            </a:r>
          </a:p>
          <a:p>
            <a:pPr>
              <a:buNone/>
            </a:pPr>
            <a:r>
              <a:rPr lang="nl-NL" dirty="0" smtClean="0"/>
              <a:t>	</a:t>
            </a:r>
          </a:p>
          <a:p>
            <a:pPr>
              <a:buNone/>
            </a:pPr>
            <a:r>
              <a:rPr lang="nl-NL" dirty="0" smtClean="0"/>
              <a:t>	Een </a:t>
            </a:r>
            <a:r>
              <a:rPr lang="nl-NL" dirty="0" err="1" smtClean="0"/>
              <a:t>blended</a:t>
            </a:r>
            <a:r>
              <a:rPr lang="nl-NL" dirty="0" smtClean="0"/>
              <a:t> whisky hoeft niet per se gemaakt te zijn van graan- en malt- whisky. Het kan ook een mix van verschillende </a:t>
            </a:r>
            <a:r>
              <a:rPr lang="nl-NL" dirty="0" err="1" smtClean="0"/>
              <a:t>malts</a:t>
            </a:r>
            <a:r>
              <a:rPr lang="nl-NL" dirty="0" smtClean="0"/>
              <a:t> zijn. We spreken dan van een “</a:t>
            </a:r>
            <a:r>
              <a:rPr lang="nl-NL" dirty="0" err="1" smtClean="0"/>
              <a:t>vatted</a:t>
            </a:r>
            <a:r>
              <a:rPr lang="nl-NL" dirty="0" smtClean="0"/>
              <a:t> malt, of “</a:t>
            </a:r>
            <a:r>
              <a:rPr lang="nl-NL" dirty="0" err="1" smtClean="0"/>
              <a:t>blended</a:t>
            </a:r>
            <a:r>
              <a:rPr lang="nl-NL" dirty="0" smtClean="0"/>
              <a:t> malt”.</a:t>
            </a:r>
          </a:p>
          <a:p>
            <a:endParaRPr lang="nl-NL"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Whiskywaardigheden</a:t>
            </a:r>
            <a:endParaRPr lang="nl-NL" sz="2800" dirty="0"/>
          </a:p>
        </p:txBody>
      </p:sp>
      <p:sp>
        <p:nvSpPr>
          <p:cNvPr id="3" name="Tijdelijke aanduiding voor inhoud 2"/>
          <p:cNvSpPr>
            <a:spLocks noGrp="1"/>
          </p:cNvSpPr>
          <p:nvPr>
            <p:ph idx="1"/>
          </p:nvPr>
        </p:nvSpPr>
        <p:spPr/>
        <p:txBody>
          <a:bodyPr>
            <a:normAutofit fontScale="55000" lnSpcReduction="20000"/>
          </a:bodyPr>
          <a:lstStyle/>
          <a:p>
            <a:endParaRPr lang="nl-NL" dirty="0" smtClean="0"/>
          </a:p>
          <a:p>
            <a:pPr>
              <a:buNone/>
            </a:pPr>
            <a:r>
              <a:rPr lang="nl-NL" dirty="0" smtClean="0"/>
              <a:t>	De Schotten heffen graag een glas whisky en vinden daar altijd een goede reden voor. Bij voorkeur zeggen ze dan “</a:t>
            </a:r>
            <a:r>
              <a:rPr lang="nl-NL" dirty="0" err="1" smtClean="0"/>
              <a:t>slainte</a:t>
            </a:r>
            <a:r>
              <a:rPr lang="nl-NL" dirty="0" smtClean="0"/>
              <a:t>”wat Keltisch is voor proost.</a:t>
            </a:r>
          </a:p>
          <a:p>
            <a:endParaRPr lang="nl-NL" dirty="0" smtClean="0"/>
          </a:p>
          <a:p>
            <a:pPr>
              <a:buNone/>
            </a:pPr>
            <a:r>
              <a:rPr lang="nl-NL" dirty="0" smtClean="0"/>
              <a:t>	De kleinste industriële distilleerderij in Schotland is </a:t>
            </a:r>
            <a:r>
              <a:rPr lang="nl-NL" dirty="0" err="1" smtClean="0"/>
              <a:t>Edradour</a:t>
            </a:r>
            <a:r>
              <a:rPr lang="nl-NL" dirty="0" smtClean="0"/>
              <a:t>.</a:t>
            </a:r>
          </a:p>
          <a:p>
            <a:endParaRPr lang="nl-NL" dirty="0" smtClean="0"/>
          </a:p>
          <a:p>
            <a:pPr>
              <a:buNone/>
            </a:pPr>
            <a:r>
              <a:rPr lang="nl-NL" dirty="0" smtClean="0"/>
              <a:t>	Vat 69 ontleent zijn naam aan een whiskyproeverij waar maar liefst honderd whisky’s werden geproefd uit </a:t>
            </a:r>
            <a:r>
              <a:rPr lang="nl-NL" dirty="0" err="1" smtClean="0"/>
              <a:t>evenzovele</a:t>
            </a:r>
            <a:r>
              <a:rPr lang="nl-NL" dirty="0" smtClean="0"/>
              <a:t> genummerde vaten. Het gezelschap vond nr. 69 unaniem de beste en een nieuw merk was geboren.</a:t>
            </a:r>
          </a:p>
          <a:p>
            <a:endParaRPr lang="nl-NL" dirty="0" smtClean="0"/>
          </a:p>
          <a:p>
            <a:pPr>
              <a:buNone/>
            </a:pPr>
            <a:r>
              <a:rPr lang="nl-NL" dirty="0" smtClean="0"/>
              <a:t>	Voor 1860 mocht geen </a:t>
            </a:r>
            <a:r>
              <a:rPr lang="nl-NL" dirty="0" err="1" smtClean="0"/>
              <a:t>blended</a:t>
            </a:r>
            <a:r>
              <a:rPr lang="nl-NL" dirty="0" smtClean="0"/>
              <a:t> whisky gemaakt worden. Het is bij wet verboden om single malt en </a:t>
            </a:r>
            <a:r>
              <a:rPr lang="nl-NL" dirty="0" err="1" smtClean="0"/>
              <a:t>grain</a:t>
            </a:r>
            <a:r>
              <a:rPr lang="nl-NL" dirty="0" smtClean="0"/>
              <a:t> whisky met elkaar te vermengen.</a:t>
            </a:r>
          </a:p>
          <a:p>
            <a:endParaRPr lang="nl-NL" dirty="0" smtClean="0"/>
          </a:p>
          <a:p>
            <a:pPr>
              <a:buNone/>
            </a:pPr>
            <a:r>
              <a:rPr lang="nl-NL" dirty="0" smtClean="0"/>
              <a:t>	In augustus 2000 is in Wales voor het eerst sinds een eeuw weer whisky gedistilleerd (</a:t>
            </a:r>
            <a:r>
              <a:rPr lang="nl-NL" dirty="0" err="1" smtClean="0"/>
              <a:t>Penderyn</a:t>
            </a:r>
            <a:r>
              <a:rPr lang="nl-NL" dirty="0" smtClean="0"/>
              <a:t>), in de </a:t>
            </a:r>
            <a:r>
              <a:rPr lang="nl-NL" dirty="0" err="1" smtClean="0"/>
              <a:t>Gwalia</a:t>
            </a:r>
            <a:r>
              <a:rPr lang="nl-NL" dirty="0" smtClean="0"/>
              <a:t> </a:t>
            </a:r>
            <a:r>
              <a:rPr lang="nl-NL" dirty="0" err="1" smtClean="0"/>
              <a:t>Distillery</a:t>
            </a:r>
            <a:r>
              <a:rPr lang="nl-NL" dirty="0" smtClean="0"/>
              <a:t>, middenin het </a:t>
            </a:r>
            <a:r>
              <a:rPr lang="nl-NL" dirty="0" err="1" smtClean="0"/>
              <a:t>Brecon</a:t>
            </a:r>
            <a:r>
              <a:rPr lang="nl-NL" dirty="0" smtClean="0"/>
              <a:t> </a:t>
            </a:r>
            <a:r>
              <a:rPr lang="nl-NL" dirty="0" err="1" smtClean="0"/>
              <a:t>Beaconss</a:t>
            </a:r>
            <a:r>
              <a:rPr lang="nl-NL" dirty="0" smtClean="0"/>
              <a:t> National Park.</a:t>
            </a:r>
          </a:p>
          <a:p>
            <a:endParaRPr lang="nl-NL"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Whiskywaardigheden</a:t>
            </a:r>
            <a:endParaRPr lang="nl-NL" sz="2800" dirty="0"/>
          </a:p>
        </p:txBody>
      </p:sp>
      <p:sp>
        <p:nvSpPr>
          <p:cNvPr id="3" name="Tijdelijke aanduiding voor inhoud 2"/>
          <p:cNvSpPr>
            <a:spLocks noGrp="1"/>
          </p:cNvSpPr>
          <p:nvPr>
            <p:ph idx="1"/>
          </p:nvPr>
        </p:nvSpPr>
        <p:spPr/>
        <p:txBody>
          <a:bodyPr>
            <a:normAutofit fontScale="62500" lnSpcReduction="20000"/>
          </a:bodyPr>
          <a:lstStyle/>
          <a:p>
            <a:pPr>
              <a:buNone/>
            </a:pPr>
            <a:r>
              <a:rPr lang="nl-NL" dirty="0" smtClean="0"/>
              <a:t>	In 2006 werd voor het eerst na ruim honderd jaar weer whisky gestookt in Engeland. </a:t>
            </a:r>
          </a:p>
          <a:p>
            <a:pPr>
              <a:buNone/>
            </a:pPr>
            <a:r>
              <a:rPr lang="nl-NL" dirty="0" smtClean="0"/>
              <a:t> </a:t>
            </a:r>
          </a:p>
          <a:p>
            <a:pPr>
              <a:buNone/>
            </a:pPr>
            <a:r>
              <a:rPr lang="nl-NL" dirty="0" smtClean="0"/>
              <a:t>	De </a:t>
            </a:r>
            <a:r>
              <a:rPr lang="nl-NL" dirty="0" err="1" smtClean="0"/>
              <a:t>Speyside-regio</a:t>
            </a:r>
            <a:r>
              <a:rPr lang="nl-NL" dirty="0" smtClean="0"/>
              <a:t> produceert jaarlijks ongeveer 70 % van alle malt whisky in Schotland. Uiteindelijk wordt slechts 10 % van de Schotse malt whisky gebotteld als single malt. De overige 90 % gaat naar de blenders.</a:t>
            </a:r>
          </a:p>
          <a:p>
            <a:endParaRPr lang="nl-NL" dirty="0" smtClean="0"/>
          </a:p>
          <a:p>
            <a:pPr>
              <a:buNone/>
            </a:pPr>
            <a:r>
              <a:rPr lang="nl-NL" dirty="0" smtClean="0"/>
              <a:t>	De grootste whiskydistilleerderij ter wereld staat in Japan.  Opgericht in 1973 “</a:t>
            </a:r>
            <a:r>
              <a:rPr lang="nl-NL" dirty="0" err="1" smtClean="0"/>
              <a:t>Hakushu</a:t>
            </a:r>
            <a:r>
              <a:rPr lang="nl-NL" dirty="0" smtClean="0"/>
              <a:t>” produceert 26 miljoen liter whisky per jaar.</a:t>
            </a:r>
          </a:p>
          <a:p>
            <a:endParaRPr lang="nl-NL" dirty="0" smtClean="0"/>
          </a:p>
          <a:p>
            <a:pPr>
              <a:buNone/>
            </a:pPr>
            <a:r>
              <a:rPr lang="nl-NL" dirty="0" smtClean="0"/>
              <a:t>	</a:t>
            </a:r>
            <a:r>
              <a:rPr lang="nl-NL" dirty="0" smtClean="0"/>
              <a:t>Whisky </a:t>
            </a:r>
            <a:r>
              <a:rPr lang="nl-NL" dirty="0" smtClean="0"/>
              <a:t>rijpt niet verder op fles. Bewaar whisky rechtop bij kamertemperatuur bij voorkeur in een donkere kast. Flessen die bijna leeg zijn, het beste snel opmaken. Zuurstof beïnvloed de smaak nadelig.</a:t>
            </a:r>
          </a:p>
          <a:p>
            <a:endParaRPr lang="nl-NL"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Whiskywaardigheden</a:t>
            </a:r>
            <a:endParaRPr lang="nl-NL" sz="2800" dirty="0"/>
          </a:p>
        </p:txBody>
      </p:sp>
      <p:sp>
        <p:nvSpPr>
          <p:cNvPr id="3" name="Tijdelijke aanduiding voor inhoud 2"/>
          <p:cNvSpPr>
            <a:spLocks noGrp="1"/>
          </p:cNvSpPr>
          <p:nvPr>
            <p:ph idx="1"/>
          </p:nvPr>
        </p:nvSpPr>
        <p:spPr/>
        <p:txBody>
          <a:bodyPr>
            <a:normAutofit fontScale="70000" lnSpcReduction="20000"/>
          </a:bodyPr>
          <a:lstStyle/>
          <a:p>
            <a:pPr>
              <a:buNone/>
            </a:pPr>
            <a:r>
              <a:rPr lang="nl-NL" dirty="0" smtClean="0"/>
              <a:t>	De whiskyvoorraad in Schotland stijgt spectaculair. In 1945 lag in Schotland ± 250 miljoen liter te rijpen. Rond 2000 is deze voorraad opgelopen tot ± 2,75 miljard liter. Voldoende groot om wereldwijd de vraag naar Schotse whisky 10 jaar te voorzien.</a:t>
            </a:r>
          </a:p>
          <a:p>
            <a:endParaRPr lang="nl-NL" dirty="0" smtClean="0"/>
          </a:p>
          <a:p>
            <a:pPr>
              <a:buNone/>
            </a:pPr>
            <a:r>
              <a:rPr lang="nl-NL" dirty="0" smtClean="0"/>
              <a:t>	Het woord “alcohol” is overgenomen van het Arabische “Al </a:t>
            </a:r>
            <a:r>
              <a:rPr lang="nl-NL" dirty="0" err="1" smtClean="0"/>
              <a:t>Kohl</a:t>
            </a:r>
            <a:r>
              <a:rPr lang="nl-NL" dirty="0" smtClean="0"/>
              <a:t>”. Wat vertaald kan worden als “de geest”. </a:t>
            </a:r>
          </a:p>
          <a:p>
            <a:endParaRPr lang="nl-NL" dirty="0" smtClean="0"/>
          </a:p>
          <a:p>
            <a:pPr>
              <a:buNone/>
            </a:pPr>
            <a:r>
              <a:rPr lang="nl-NL" dirty="0" smtClean="0"/>
              <a:t>	Engeland, niet bepaald een klassieke whiskyproducent, wil niet langer achterblijven. The </a:t>
            </a:r>
            <a:r>
              <a:rPr lang="nl-NL" dirty="0" err="1" smtClean="0"/>
              <a:t>English</a:t>
            </a:r>
            <a:r>
              <a:rPr lang="nl-NL" dirty="0" smtClean="0"/>
              <a:t> Whisky Company produceert al sinds oktober 2007 een </a:t>
            </a:r>
            <a:r>
              <a:rPr lang="nl-NL" i="1" dirty="0" smtClean="0"/>
              <a:t>spirit</a:t>
            </a:r>
            <a:r>
              <a:rPr lang="nl-NL" dirty="0" smtClean="0"/>
              <a:t> in de nieuwe St. </a:t>
            </a:r>
            <a:r>
              <a:rPr lang="nl-NL" dirty="0" err="1" smtClean="0"/>
              <a:t>George’s</a:t>
            </a:r>
            <a:r>
              <a:rPr lang="nl-NL" dirty="0" smtClean="0"/>
              <a:t> </a:t>
            </a:r>
            <a:r>
              <a:rPr lang="nl-NL" dirty="0" err="1" smtClean="0"/>
              <a:t>distillery</a:t>
            </a:r>
            <a:r>
              <a:rPr lang="nl-NL" dirty="0" smtClean="0"/>
              <a:t> in </a:t>
            </a:r>
            <a:r>
              <a:rPr lang="nl-NL" dirty="0" err="1" smtClean="0"/>
              <a:t>Raudham</a:t>
            </a:r>
            <a:r>
              <a:rPr lang="nl-NL" dirty="0" smtClean="0"/>
              <a:t> nabij de </a:t>
            </a:r>
            <a:r>
              <a:rPr lang="nl-NL" dirty="0" err="1" smtClean="0"/>
              <a:t>Thet</a:t>
            </a:r>
            <a:r>
              <a:rPr lang="nl-NL" dirty="0" smtClean="0"/>
              <a:t> rivier en is de eerste officieel geregistreerde Engelse </a:t>
            </a:r>
            <a:r>
              <a:rPr lang="nl-NL" dirty="0" err="1" smtClean="0"/>
              <a:t>maltwhiskydistilleerderij</a:t>
            </a:r>
            <a:r>
              <a:rPr lang="nl-NL" dirty="0" smtClean="0"/>
              <a:t> sinds meer dan 110 jaar.  </a:t>
            </a:r>
          </a:p>
          <a:p>
            <a:endParaRPr lang="nl-NL"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Whiskywaardigheden</a:t>
            </a:r>
            <a:endParaRPr lang="nl-NL" sz="2800" dirty="0"/>
          </a:p>
        </p:txBody>
      </p:sp>
      <p:sp>
        <p:nvSpPr>
          <p:cNvPr id="3" name="Tijdelijke aanduiding voor inhoud 2"/>
          <p:cNvSpPr>
            <a:spLocks noGrp="1"/>
          </p:cNvSpPr>
          <p:nvPr>
            <p:ph idx="1"/>
          </p:nvPr>
        </p:nvSpPr>
        <p:spPr>
          <a:xfrm>
            <a:off x="457200" y="1600200"/>
            <a:ext cx="8229600" cy="5257800"/>
          </a:xfrm>
        </p:spPr>
        <p:txBody>
          <a:bodyPr>
            <a:normAutofit/>
          </a:bodyPr>
          <a:lstStyle/>
          <a:p>
            <a:pPr>
              <a:buNone/>
            </a:pPr>
            <a:r>
              <a:rPr lang="nl-NL" dirty="0" smtClean="0"/>
              <a:t>	</a:t>
            </a:r>
            <a:r>
              <a:rPr lang="nl-NL" sz="2400" dirty="0" smtClean="0"/>
              <a:t>In Nederland brengen jeneverproducenten een verbreding van hun aanbod en dragen een steentje bij tot de verdere mondialisering van de whiskyproductie:</a:t>
            </a:r>
          </a:p>
          <a:p>
            <a:pPr>
              <a:buNone/>
            </a:pPr>
            <a:r>
              <a:rPr lang="en-US" sz="2400" dirty="0" smtClean="0"/>
              <a:t>	</a:t>
            </a:r>
          </a:p>
          <a:p>
            <a:pPr>
              <a:buNone/>
            </a:pPr>
            <a:r>
              <a:rPr lang="en-US" sz="2400" dirty="0" smtClean="0"/>
              <a:t>	</a:t>
            </a:r>
            <a:r>
              <a:rPr lang="en-US" sz="2400" dirty="0" err="1" smtClean="0"/>
              <a:t>Frysk</a:t>
            </a:r>
            <a:r>
              <a:rPr lang="en-US" sz="2400" dirty="0" smtClean="0"/>
              <a:t> </a:t>
            </a:r>
            <a:r>
              <a:rPr lang="en-US" sz="2400" dirty="0" err="1" smtClean="0"/>
              <a:t>Hynder</a:t>
            </a:r>
            <a:r>
              <a:rPr lang="en-US" sz="2400" dirty="0" smtClean="0"/>
              <a:t> single malt whisky </a:t>
            </a:r>
            <a:r>
              <a:rPr lang="en-US" sz="2400" dirty="0" err="1" smtClean="0"/>
              <a:t>Bolsward</a:t>
            </a:r>
            <a:r>
              <a:rPr lang="en-US" sz="2400" dirty="0" smtClean="0"/>
              <a:t>, Millstone malt whisky </a:t>
            </a:r>
            <a:r>
              <a:rPr lang="en-US" sz="2400" dirty="0" err="1" smtClean="0"/>
              <a:t>Baarle</a:t>
            </a:r>
            <a:r>
              <a:rPr lang="en-US" sz="2400" dirty="0" smtClean="0"/>
              <a:t>-Nassau en </a:t>
            </a:r>
            <a:r>
              <a:rPr lang="en-US" sz="2400" dirty="0" err="1" smtClean="0"/>
              <a:t>Valey</a:t>
            </a:r>
            <a:r>
              <a:rPr lang="en-US" sz="2400" dirty="0" smtClean="0"/>
              <a:t> Single malt Whisky &amp; Single Malt Spirit </a:t>
            </a:r>
            <a:r>
              <a:rPr lang="en-US" sz="2400" dirty="0" err="1" smtClean="0"/>
              <a:t>Leusden</a:t>
            </a:r>
            <a:r>
              <a:rPr lang="en-US" sz="2400" dirty="0" smtClean="0"/>
              <a:t>.</a:t>
            </a:r>
            <a:endParaRPr lang="nl-NL" sz="2400" dirty="0" smtClean="0"/>
          </a:p>
          <a:p>
            <a:pPr>
              <a:buNone/>
            </a:pPr>
            <a:r>
              <a:rPr lang="nl-NL" sz="2400" dirty="0" smtClean="0"/>
              <a:t>	</a:t>
            </a:r>
          </a:p>
          <a:p>
            <a:pPr>
              <a:buNone/>
            </a:pPr>
            <a:r>
              <a:rPr lang="nl-NL" sz="2400" dirty="0" smtClean="0"/>
              <a:t>	Volgens een oud Schots gezegde bestaat er geen slechte whisky. Als je er genoeg van drinkt, </a:t>
            </a:r>
            <a:r>
              <a:rPr lang="nl-NL" sz="2400" dirty="0" smtClean="0"/>
              <a:t>word </a:t>
            </a:r>
            <a:r>
              <a:rPr lang="nl-NL" sz="2400" dirty="0" smtClean="0"/>
              <a:t>je van allemaal dronken.</a:t>
            </a:r>
            <a:endParaRPr lang="nl-NL" sz="2600" dirty="0" smtClean="0"/>
          </a:p>
          <a:p>
            <a:pPr>
              <a:buNone/>
            </a:pPr>
            <a:r>
              <a:rPr lang="nl-NL" sz="2600" dirty="0" smtClean="0"/>
              <a:t>	</a:t>
            </a:r>
          </a:p>
          <a:p>
            <a:pPr>
              <a:buNone/>
            </a:pPr>
            <a:endParaRPr lang="nl-NL" sz="2600" dirty="0" smtClean="0"/>
          </a:p>
          <a:p>
            <a:pPr>
              <a:buNone/>
            </a:pPr>
            <a:endParaRPr lang="nl-NL" sz="2800" dirty="0" smtClean="0"/>
          </a:p>
          <a:p>
            <a:endParaRPr lang="nl-NL"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whisky maken</a:t>
            </a:r>
            <a:endParaRPr lang="nl-NL" sz="2800" dirty="0"/>
          </a:p>
        </p:txBody>
      </p:sp>
      <p:sp>
        <p:nvSpPr>
          <p:cNvPr id="3" name="Tijdelijke aanduiding voor tekst 2"/>
          <p:cNvSpPr>
            <a:spLocks noGrp="1"/>
          </p:cNvSpPr>
          <p:nvPr>
            <p:ph type="body" idx="1"/>
          </p:nvPr>
        </p:nvSpPr>
        <p:spPr>
          <a:xfrm>
            <a:off x="467544" y="1916832"/>
            <a:ext cx="4040188" cy="639762"/>
          </a:xfrm>
        </p:spPr>
        <p:txBody>
          <a:bodyPr/>
          <a:lstStyle/>
          <a:p>
            <a:pPr algn="ctr"/>
            <a:r>
              <a:rPr lang="nl-NL" dirty="0" smtClean="0"/>
              <a:t>Gisting</a:t>
            </a:r>
          </a:p>
          <a:p>
            <a:endParaRPr lang="nl-NL" dirty="0"/>
          </a:p>
        </p:txBody>
      </p:sp>
      <p:sp>
        <p:nvSpPr>
          <p:cNvPr id="4" name="Tijdelijke aanduiding voor inhoud 3"/>
          <p:cNvSpPr>
            <a:spLocks noGrp="1"/>
          </p:cNvSpPr>
          <p:nvPr>
            <p:ph sz="half" idx="2"/>
          </p:nvPr>
        </p:nvSpPr>
        <p:spPr/>
        <p:txBody>
          <a:bodyPr>
            <a:normAutofit/>
          </a:bodyPr>
          <a:lstStyle/>
          <a:p>
            <a:pPr>
              <a:buNone/>
            </a:pPr>
            <a:r>
              <a:rPr lang="nl-NL" sz="1900" dirty="0" smtClean="0"/>
              <a:t>	</a:t>
            </a:r>
            <a:r>
              <a:rPr lang="nl-NL" sz="1600" dirty="0" smtClean="0"/>
              <a:t>De </a:t>
            </a:r>
            <a:r>
              <a:rPr lang="nl-NL" sz="1600" dirty="0" err="1" smtClean="0"/>
              <a:t>wort</a:t>
            </a:r>
            <a:r>
              <a:rPr lang="nl-NL" sz="1600" dirty="0" smtClean="0"/>
              <a:t> wordt gemengd met gist en verwarmd in een grote kuip(</a:t>
            </a:r>
            <a:r>
              <a:rPr lang="nl-NL" sz="1600" dirty="0" err="1" smtClean="0"/>
              <a:t>washback</a:t>
            </a:r>
            <a:r>
              <a:rPr lang="nl-NL" sz="1600" dirty="0" smtClean="0"/>
              <a:t> of gistkuip).  De gist zet de suikers in de </a:t>
            </a:r>
            <a:r>
              <a:rPr lang="nl-NL" sz="1600" dirty="0" err="1" smtClean="0"/>
              <a:t>wort</a:t>
            </a:r>
            <a:r>
              <a:rPr lang="nl-NL" sz="1600" dirty="0" smtClean="0"/>
              <a:t> om tot alcohol en kooldioxide. Dit is de gisting die tussen de 48 en 74 uur duurt. Het resultaat van dat gistingsproces is een soort sterk, tamelijk zuur bier, dat “</a:t>
            </a:r>
            <a:r>
              <a:rPr lang="nl-NL" sz="1600" dirty="0" err="1" smtClean="0"/>
              <a:t>wash</a:t>
            </a:r>
            <a:r>
              <a:rPr lang="nl-NL" sz="1600" dirty="0" smtClean="0"/>
              <a:t>”wordt genoemd.</a:t>
            </a:r>
          </a:p>
          <a:p>
            <a:pPr>
              <a:buNone/>
            </a:pPr>
            <a:endParaRPr lang="nl-NL" dirty="0"/>
          </a:p>
        </p:txBody>
      </p:sp>
      <p:sp>
        <p:nvSpPr>
          <p:cNvPr id="5" name="Tijdelijke aanduiding voor tekst 4"/>
          <p:cNvSpPr>
            <a:spLocks noGrp="1"/>
          </p:cNvSpPr>
          <p:nvPr>
            <p:ph type="body" sz="quarter" idx="3"/>
          </p:nvPr>
        </p:nvSpPr>
        <p:spPr/>
        <p:txBody>
          <a:bodyPr/>
          <a:lstStyle/>
          <a:p>
            <a:pPr algn="ctr"/>
            <a:r>
              <a:rPr lang="nl-NL" dirty="0" smtClean="0"/>
              <a:t>Distilleren</a:t>
            </a:r>
          </a:p>
        </p:txBody>
      </p:sp>
      <p:sp>
        <p:nvSpPr>
          <p:cNvPr id="6" name="Tijdelijke aanduiding voor inhoud 5"/>
          <p:cNvSpPr>
            <a:spLocks noGrp="1"/>
          </p:cNvSpPr>
          <p:nvPr>
            <p:ph sz="quarter" idx="4"/>
          </p:nvPr>
        </p:nvSpPr>
        <p:spPr>
          <a:xfrm>
            <a:off x="4645025" y="2174874"/>
            <a:ext cx="4041775" cy="4566493"/>
          </a:xfrm>
        </p:spPr>
        <p:txBody>
          <a:bodyPr>
            <a:normAutofit fontScale="32500" lnSpcReduction="20000"/>
          </a:bodyPr>
          <a:lstStyle/>
          <a:p>
            <a:pPr>
              <a:buNone/>
            </a:pPr>
            <a:r>
              <a:rPr lang="nl-NL" dirty="0" smtClean="0"/>
              <a:t>	</a:t>
            </a:r>
            <a:r>
              <a:rPr lang="nl-NL" sz="4500" dirty="0" smtClean="0"/>
              <a:t>Het volgende stadium is het distilleren van de </a:t>
            </a:r>
            <a:r>
              <a:rPr lang="nl-NL" sz="4500" dirty="0" err="1" smtClean="0"/>
              <a:t>wash</a:t>
            </a:r>
            <a:r>
              <a:rPr lang="nl-NL" sz="4500" dirty="0" smtClean="0"/>
              <a:t>. En of daar nu een distillatiekolom (</a:t>
            </a:r>
            <a:r>
              <a:rPr lang="nl-NL" sz="4500" dirty="0" err="1" smtClean="0"/>
              <a:t>columm</a:t>
            </a:r>
            <a:r>
              <a:rPr lang="nl-NL" sz="4500" dirty="0" smtClean="0"/>
              <a:t> </a:t>
            </a:r>
            <a:r>
              <a:rPr lang="nl-NL" sz="4500" dirty="0" err="1" smtClean="0"/>
              <a:t>still</a:t>
            </a:r>
            <a:r>
              <a:rPr lang="nl-NL" sz="4500" dirty="0" smtClean="0"/>
              <a:t>, voor </a:t>
            </a:r>
            <a:r>
              <a:rPr lang="nl-NL" sz="4500" dirty="0" err="1" smtClean="0"/>
              <a:t>continudistilleren</a:t>
            </a:r>
            <a:r>
              <a:rPr lang="nl-NL" sz="4500" dirty="0" smtClean="0"/>
              <a:t>) of een koperen ketel (pot </a:t>
            </a:r>
            <a:r>
              <a:rPr lang="nl-NL" sz="4500" dirty="0" err="1" smtClean="0"/>
              <a:t>still</a:t>
            </a:r>
            <a:r>
              <a:rPr lang="nl-NL" sz="4500" dirty="0" smtClean="0"/>
              <a:t>, voor distilleren per batch) voor wordt gebruikt: het doel is het zelfde, namelijk het onttrekken van de alcohol aan de </a:t>
            </a:r>
            <a:r>
              <a:rPr lang="nl-NL" sz="4500" dirty="0" err="1" smtClean="0"/>
              <a:t>wash</a:t>
            </a:r>
            <a:r>
              <a:rPr lang="nl-NL" sz="4500" dirty="0" smtClean="0"/>
              <a:t>. Eigenlijk is dat proces heel eenvoudig. De </a:t>
            </a:r>
            <a:r>
              <a:rPr lang="nl-NL" sz="4500" dirty="0" err="1" smtClean="0"/>
              <a:t>wash</a:t>
            </a:r>
            <a:r>
              <a:rPr lang="nl-NL" sz="4500" dirty="0" smtClean="0"/>
              <a:t> wordt gekookt en omdat de alcohol sneller kookt dan water, verdampt de alcohol als eerste. Die alcoholdamp wordt gecondenseerd tot vloeistof. Bij keteldistillatie wordt de alcohol afgevoerd naar een koker- en pijpcondensor of naar een ouderwetse </a:t>
            </a:r>
            <a:r>
              <a:rPr lang="nl-NL" sz="4500" dirty="0" err="1" smtClean="0"/>
              <a:t>worm-tub</a:t>
            </a:r>
            <a:r>
              <a:rPr lang="nl-NL" sz="4500" dirty="0" smtClean="0"/>
              <a:t>. De laatste geeft een zwaarder maar olieachtig distillaat. De meeste whisky’s wordt twee keer gedistilleerd: de eerste keer in een </a:t>
            </a:r>
            <a:r>
              <a:rPr lang="nl-NL" sz="4500" dirty="0" err="1" smtClean="0"/>
              <a:t>wortketel</a:t>
            </a:r>
            <a:r>
              <a:rPr lang="nl-NL" sz="4500" dirty="0" smtClean="0"/>
              <a:t>, de tweede keer in een spirit (of low </a:t>
            </a:r>
            <a:r>
              <a:rPr lang="nl-NL" sz="4500" dirty="0" err="1" smtClean="0"/>
              <a:t>wines</a:t>
            </a:r>
            <a:r>
              <a:rPr lang="nl-NL" sz="4500" dirty="0" smtClean="0"/>
              <a:t>) </a:t>
            </a:r>
            <a:r>
              <a:rPr lang="nl-NL" sz="4500" dirty="0" err="1" smtClean="0"/>
              <a:t>still</a:t>
            </a:r>
            <a:r>
              <a:rPr lang="nl-NL" sz="4500" dirty="0" smtClean="0"/>
              <a:t>. Ierse </a:t>
            </a:r>
            <a:r>
              <a:rPr lang="nl-NL" sz="4500" dirty="0" err="1" smtClean="0"/>
              <a:t>Whiskey</a:t>
            </a:r>
            <a:r>
              <a:rPr lang="nl-NL" sz="4500" dirty="0" smtClean="0"/>
              <a:t> wordt vrijwel altijd drie keer gedistilleerd. Dit maakt de drank nog zuiverder.</a:t>
            </a:r>
          </a:p>
          <a:p>
            <a:endParaRPr lang="nl-NL"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922114"/>
          </a:xfrm>
        </p:spPr>
        <p:txBody>
          <a:bodyPr>
            <a:normAutofit/>
          </a:bodyPr>
          <a:lstStyle/>
          <a:p>
            <a:r>
              <a:rPr lang="nl-NL" sz="2800" dirty="0" smtClean="0"/>
              <a:t>Vervolg whisky maken</a:t>
            </a:r>
            <a:endParaRPr lang="nl-NL" sz="2800" dirty="0"/>
          </a:p>
        </p:txBody>
      </p:sp>
      <p:sp>
        <p:nvSpPr>
          <p:cNvPr id="3" name="Tijdelijke aanduiding voor tekst 2"/>
          <p:cNvSpPr>
            <a:spLocks noGrp="1"/>
          </p:cNvSpPr>
          <p:nvPr>
            <p:ph type="body" idx="1"/>
          </p:nvPr>
        </p:nvSpPr>
        <p:spPr>
          <a:xfrm>
            <a:off x="457200" y="1124745"/>
            <a:ext cx="4040188" cy="432048"/>
          </a:xfrm>
        </p:spPr>
        <p:txBody>
          <a:bodyPr>
            <a:normAutofit lnSpcReduction="10000"/>
          </a:bodyPr>
          <a:lstStyle/>
          <a:p>
            <a:pPr algn="ctr"/>
            <a:r>
              <a:rPr lang="nl-NL" dirty="0" smtClean="0"/>
              <a:t>De </a:t>
            </a:r>
            <a:r>
              <a:rPr lang="nl-NL" dirty="0" err="1" smtClean="0"/>
              <a:t>cut</a:t>
            </a:r>
            <a:endParaRPr lang="nl-NL" dirty="0"/>
          </a:p>
        </p:txBody>
      </p:sp>
      <p:sp>
        <p:nvSpPr>
          <p:cNvPr id="4" name="Tijdelijke aanduiding voor inhoud 3"/>
          <p:cNvSpPr>
            <a:spLocks noGrp="1"/>
          </p:cNvSpPr>
          <p:nvPr>
            <p:ph sz="half" idx="2"/>
          </p:nvPr>
        </p:nvSpPr>
        <p:spPr>
          <a:xfrm>
            <a:off x="457200" y="1628800"/>
            <a:ext cx="4040188" cy="4896544"/>
          </a:xfrm>
        </p:spPr>
        <p:txBody>
          <a:bodyPr>
            <a:normAutofit fontScale="40000" lnSpcReduction="20000"/>
          </a:bodyPr>
          <a:lstStyle/>
          <a:p>
            <a:pPr>
              <a:buNone/>
            </a:pPr>
            <a:r>
              <a:rPr lang="nl-NL" b="1" dirty="0" smtClean="0"/>
              <a:t>	</a:t>
            </a:r>
            <a:endParaRPr lang="nl-NL" dirty="0" smtClean="0"/>
          </a:p>
          <a:p>
            <a:pPr>
              <a:buNone/>
            </a:pPr>
            <a:r>
              <a:rPr lang="nl-NL" dirty="0" smtClean="0"/>
              <a:t>	</a:t>
            </a:r>
            <a:r>
              <a:rPr lang="nl-NL" sz="4500" dirty="0" smtClean="0"/>
              <a:t>Distilleerders gebruiken een spirit safe om het distillaat te testen. Het eerste en het laatste deel van het tweede distillaat zijn niet zuiver genoeg. Die delen </a:t>
            </a:r>
            <a:r>
              <a:rPr lang="nl-NL" sz="4500" dirty="0" err="1" smtClean="0"/>
              <a:t>foreshots</a:t>
            </a:r>
            <a:r>
              <a:rPr lang="nl-NL" sz="4500" dirty="0" smtClean="0"/>
              <a:t>(voorloop) en </a:t>
            </a:r>
            <a:r>
              <a:rPr lang="nl-NL" sz="4500" dirty="0" err="1" smtClean="0"/>
              <a:t>feints</a:t>
            </a:r>
            <a:r>
              <a:rPr lang="nl-NL" sz="4500" dirty="0" smtClean="0"/>
              <a:t> (naloop) genoemd, worden opnieuw gedistilleerd met andere “low </a:t>
            </a:r>
            <a:r>
              <a:rPr lang="nl-NL" sz="4500" dirty="0" err="1" smtClean="0"/>
              <a:t>wines</a:t>
            </a:r>
            <a:r>
              <a:rPr lang="nl-NL" sz="4500" dirty="0" smtClean="0"/>
              <a:t>” van de eerste distillatie. Het gewenste middendistillaat dat tussen voor- en naloop wordt gevormd, wordt “</a:t>
            </a:r>
            <a:r>
              <a:rPr lang="nl-NL" sz="4500" dirty="0" err="1" smtClean="0"/>
              <a:t>middle</a:t>
            </a:r>
            <a:r>
              <a:rPr lang="nl-NL" sz="4500" dirty="0" smtClean="0"/>
              <a:t> </a:t>
            </a:r>
            <a:r>
              <a:rPr lang="nl-NL" sz="4500" dirty="0" err="1" smtClean="0"/>
              <a:t>cut</a:t>
            </a:r>
            <a:r>
              <a:rPr lang="nl-NL" sz="4500" dirty="0" smtClean="0"/>
              <a:t>”</a:t>
            </a:r>
            <a:r>
              <a:rPr lang="nl-NL" sz="4500" dirty="0" err="1" smtClean="0"/>
              <a:t>genoemg</a:t>
            </a:r>
            <a:r>
              <a:rPr lang="nl-NL" sz="4500" dirty="0" smtClean="0"/>
              <a:t>, of ook wel kortweg “</a:t>
            </a:r>
            <a:r>
              <a:rPr lang="nl-NL" sz="4500" dirty="0" err="1" smtClean="0"/>
              <a:t>cut</a:t>
            </a:r>
            <a:r>
              <a:rPr lang="nl-NL" sz="4500" dirty="0" smtClean="0"/>
              <a:t>”. Dat bruikbare distillaat, dat  “</a:t>
            </a:r>
            <a:r>
              <a:rPr lang="nl-NL" sz="4500" dirty="0" err="1" smtClean="0"/>
              <a:t>new</a:t>
            </a:r>
            <a:r>
              <a:rPr lang="nl-NL" sz="4500" dirty="0" smtClean="0"/>
              <a:t> </a:t>
            </a:r>
            <a:r>
              <a:rPr lang="nl-NL" sz="4500" dirty="0" err="1" smtClean="0"/>
              <a:t>make</a:t>
            </a:r>
            <a:r>
              <a:rPr lang="nl-NL" sz="4500" dirty="0" smtClean="0"/>
              <a:t>”wordt genoemd, is drinkbaar en onthult al enkele kenmerkende trekjes van de whisky die het uiteindelijk zal worden. Toch heeft de drank op dat moment nog geen diepte of kleur, en mag nog geen whisky heten.</a:t>
            </a:r>
          </a:p>
          <a:p>
            <a:endParaRPr lang="nl-NL" dirty="0"/>
          </a:p>
        </p:txBody>
      </p:sp>
      <p:sp>
        <p:nvSpPr>
          <p:cNvPr id="5" name="Tijdelijke aanduiding voor tekst 4"/>
          <p:cNvSpPr>
            <a:spLocks noGrp="1"/>
          </p:cNvSpPr>
          <p:nvPr>
            <p:ph type="body" sz="quarter" idx="3"/>
          </p:nvPr>
        </p:nvSpPr>
        <p:spPr>
          <a:xfrm>
            <a:off x="4645025" y="1124744"/>
            <a:ext cx="4041775" cy="432047"/>
          </a:xfrm>
        </p:spPr>
        <p:txBody>
          <a:bodyPr>
            <a:normAutofit lnSpcReduction="10000"/>
          </a:bodyPr>
          <a:lstStyle/>
          <a:p>
            <a:pPr algn="ctr"/>
            <a:r>
              <a:rPr lang="nl-NL" dirty="0" smtClean="0"/>
              <a:t>De vaten vullen</a:t>
            </a:r>
            <a:endParaRPr lang="nl-NL" dirty="0"/>
          </a:p>
        </p:txBody>
      </p:sp>
      <p:sp>
        <p:nvSpPr>
          <p:cNvPr id="6" name="Tijdelijke aanduiding voor inhoud 5"/>
          <p:cNvSpPr>
            <a:spLocks noGrp="1"/>
          </p:cNvSpPr>
          <p:nvPr>
            <p:ph sz="quarter" idx="4"/>
          </p:nvPr>
        </p:nvSpPr>
        <p:spPr>
          <a:xfrm>
            <a:off x="4645025" y="1628800"/>
            <a:ext cx="4041775" cy="4497363"/>
          </a:xfrm>
        </p:spPr>
        <p:txBody>
          <a:bodyPr>
            <a:normAutofit/>
          </a:bodyPr>
          <a:lstStyle/>
          <a:p>
            <a:pPr>
              <a:buNone/>
            </a:pPr>
            <a:r>
              <a:rPr lang="nl-NL" b="1" dirty="0" smtClean="0"/>
              <a:t>	</a:t>
            </a:r>
            <a:endParaRPr lang="nl-NL" dirty="0" smtClean="0"/>
          </a:p>
          <a:p>
            <a:pPr>
              <a:buNone/>
            </a:pPr>
            <a:r>
              <a:rPr lang="nl-NL" sz="1800" dirty="0" smtClean="0"/>
              <a:t>	De alcohol van de </a:t>
            </a:r>
            <a:r>
              <a:rPr lang="nl-NL" sz="1800" dirty="0" err="1" smtClean="0"/>
              <a:t>new</a:t>
            </a:r>
            <a:r>
              <a:rPr lang="nl-NL" sz="1800" dirty="0" smtClean="0"/>
              <a:t> </a:t>
            </a:r>
            <a:r>
              <a:rPr lang="nl-NL" sz="1800" dirty="0" err="1" smtClean="0"/>
              <a:t>make</a:t>
            </a:r>
            <a:r>
              <a:rPr lang="nl-NL" sz="1800" dirty="0" smtClean="0"/>
              <a:t> wordt teruggebracht tot 63-64 %: het optimale percentage voor het begin van de rijping. Het distillaat wordt daarna vanuit een opslagtank overgepompt in eiken vaten. In de VS gaat alle distillaat in nieuwe, van binnen geblakerde vaten; Schotse distilleerderijen gebruiken al eerder gebruikte vaten.</a:t>
            </a:r>
          </a:p>
          <a:p>
            <a:endParaRPr lang="nl-NL"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800" dirty="0" smtClean="0"/>
              <a:t>Vervolg whisky maken</a:t>
            </a:r>
            <a:endParaRPr lang="nl-NL" sz="2800" dirty="0"/>
          </a:p>
        </p:txBody>
      </p:sp>
      <p:sp>
        <p:nvSpPr>
          <p:cNvPr id="3" name="Tijdelijke aanduiding voor tekst 2"/>
          <p:cNvSpPr>
            <a:spLocks noGrp="1"/>
          </p:cNvSpPr>
          <p:nvPr>
            <p:ph type="body" idx="1"/>
          </p:nvPr>
        </p:nvSpPr>
        <p:spPr/>
        <p:txBody>
          <a:bodyPr/>
          <a:lstStyle/>
          <a:p>
            <a:pPr algn="ctr"/>
            <a:r>
              <a:rPr lang="nl-NL" dirty="0" smtClean="0"/>
              <a:t>Rijping</a:t>
            </a:r>
            <a:endParaRPr lang="nl-NL" dirty="0"/>
          </a:p>
        </p:txBody>
      </p:sp>
      <p:sp>
        <p:nvSpPr>
          <p:cNvPr id="4" name="Tijdelijke aanduiding voor inhoud 3"/>
          <p:cNvSpPr>
            <a:spLocks noGrp="1"/>
          </p:cNvSpPr>
          <p:nvPr>
            <p:ph sz="half" idx="2"/>
          </p:nvPr>
        </p:nvSpPr>
        <p:spPr/>
        <p:txBody>
          <a:bodyPr>
            <a:normAutofit fontScale="92500" lnSpcReduction="10000"/>
          </a:bodyPr>
          <a:lstStyle/>
          <a:p>
            <a:pPr>
              <a:buNone/>
            </a:pPr>
            <a:r>
              <a:rPr lang="nl-NL" b="1" dirty="0" smtClean="0"/>
              <a:t>	</a:t>
            </a:r>
            <a:endParaRPr lang="nl-NL" dirty="0" smtClean="0"/>
          </a:p>
          <a:p>
            <a:pPr>
              <a:buNone/>
            </a:pPr>
            <a:r>
              <a:rPr lang="nl-NL" dirty="0" smtClean="0"/>
              <a:t>	Het proces dat het rauwe, heldere distillaat omvormt tot een kleurrijke drank met een complexe smaak, heet rijping. De duur van de rijping varieert en is onder meer afhankelijk van het klimaat, de grootte en type van de gebruikte vaten en wettelijke voorschriften. Scotch moet minimaal drie jaar rijpen. </a:t>
            </a:r>
          </a:p>
          <a:p>
            <a:endParaRPr lang="nl-NL" dirty="0"/>
          </a:p>
        </p:txBody>
      </p:sp>
      <p:sp>
        <p:nvSpPr>
          <p:cNvPr id="5" name="Tijdelijke aanduiding voor tekst 4"/>
          <p:cNvSpPr>
            <a:spLocks noGrp="1"/>
          </p:cNvSpPr>
          <p:nvPr>
            <p:ph type="body" sz="quarter" idx="3"/>
          </p:nvPr>
        </p:nvSpPr>
        <p:spPr/>
        <p:txBody>
          <a:bodyPr/>
          <a:lstStyle/>
          <a:p>
            <a:pPr algn="ctr"/>
            <a:r>
              <a:rPr lang="nl-NL" dirty="0" smtClean="0"/>
              <a:t>Het blenden</a:t>
            </a:r>
            <a:endParaRPr lang="nl-NL" dirty="0"/>
          </a:p>
        </p:txBody>
      </p:sp>
      <p:sp>
        <p:nvSpPr>
          <p:cNvPr id="6" name="Tijdelijke aanduiding voor inhoud 5"/>
          <p:cNvSpPr>
            <a:spLocks noGrp="1"/>
          </p:cNvSpPr>
          <p:nvPr>
            <p:ph sz="quarter" idx="4"/>
          </p:nvPr>
        </p:nvSpPr>
        <p:spPr/>
        <p:txBody>
          <a:bodyPr>
            <a:normAutofit fontScale="85000" lnSpcReduction="10000"/>
          </a:bodyPr>
          <a:lstStyle/>
          <a:p>
            <a:pPr>
              <a:buNone/>
            </a:pPr>
            <a:r>
              <a:rPr lang="nl-NL" b="1" dirty="0" smtClean="0"/>
              <a:t>	</a:t>
            </a:r>
            <a:endParaRPr lang="nl-NL" dirty="0" smtClean="0"/>
          </a:p>
          <a:p>
            <a:pPr>
              <a:buNone/>
            </a:pPr>
            <a:r>
              <a:rPr lang="nl-NL" dirty="0" smtClean="0"/>
              <a:t>	De meeste whisky’s zijn </a:t>
            </a:r>
            <a:r>
              <a:rPr lang="nl-NL" dirty="0" err="1" smtClean="0"/>
              <a:t>blended</a:t>
            </a:r>
            <a:r>
              <a:rPr lang="nl-NL" dirty="0" smtClean="0"/>
              <a:t> whisky’s: een mix van gerstwhisky en whisky van andere graansoorten. Er kunnen wel 40 of meer verschillende whisky’s in een </a:t>
            </a:r>
            <a:r>
              <a:rPr lang="nl-NL" dirty="0" err="1" smtClean="0"/>
              <a:t>blend</a:t>
            </a:r>
            <a:r>
              <a:rPr lang="nl-NL" dirty="0" smtClean="0"/>
              <a:t> worden gecombineerd, en de blender verstaat de kunst om smaken samen te voegen zodat die zich evenwichtig verenigen. </a:t>
            </a:r>
            <a:r>
              <a:rPr lang="nl-NL" dirty="0" err="1" smtClean="0"/>
              <a:t>Blends</a:t>
            </a:r>
            <a:r>
              <a:rPr lang="nl-NL" dirty="0" smtClean="0"/>
              <a:t> worden vaak aangepast aan specifieke smaken en afzetmarkten.</a:t>
            </a:r>
          </a:p>
          <a:p>
            <a:endParaRPr lang="nl-NL"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normAutofit/>
          </a:bodyPr>
          <a:lstStyle/>
          <a:p>
            <a:r>
              <a:rPr lang="nl-NL" sz="2800" dirty="0" smtClean="0"/>
              <a:t>Vervolg whisky maken</a:t>
            </a:r>
            <a:endParaRPr lang="nl-NL" sz="2800" dirty="0"/>
          </a:p>
        </p:txBody>
      </p:sp>
      <p:sp>
        <p:nvSpPr>
          <p:cNvPr id="8" name="Tijdelijke aanduiding voor inhoud 7"/>
          <p:cNvSpPr>
            <a:spLocks noGrp="1"/>
          </p:cNvSpPr>
          <p:nvPr>
            <p:ph idx="1"/>
          </p:nvPr>
        </p:nvSpPr>
        <p:spPr/>
        <p:txBody>
          <a:bodyPr>
            <a:normAutofit/>
          </a:bodyPr>
          <a:lstStyle/>
          <a:p>
            <a:pPr>
              <a:buNone/>
            </a:pPr>
            <a:r>
              <a:rPr lang="nl-NL" dirty="0" smtClean="0"/>
              <a:t>	</a:t>
            </a:r>
            <a:r>
              <a:rPr lang="nl-NL" sz="2800" b="1" dirty="0" smtClean="0"/>
              <a:t>Bottelen</a:t>
            </a:r>
          </a:p>
          <a:p>
            <a:pPr>
              <a:buNone/>
            </a:pPr>
            <a:r>
              <a:rPr lang="nl-NL" dirty="0" smtClean="0"/>
              <a:t>	</a:t>
            </a:r>
            <a:r>
              <a:rPr lang="nl-NL" sz="2400" dirty="0" smtClean="0"/>
              <a:t>Het bottelen van whisky gebeurt vaak geheel geautomatiseerd. Soms wordt whisky echter met de hand gebotteld en gelabeld. De meeste whisky’s worden met water teruggebracht tot 40-43%, maar “</a:t>
            </a:r>
            <a:r>
              <a:rPr lang="nl-NL" sz="2400" dirty="0" err="1" smtClean="0"/>
              <a:t>cask</a:t>
            </a:r>
            <a:r>
              <a:rPr lang="nl-NL" sz="2400" dirty="0" smtClean="0"/>
              <a:t> </a:t>
            </a:r>
            <a:r>
              <a:rPr lang="nl-NL" sz="2400" dirty="0" err="1" smtClean="0"/>
              <a:t>strength</a:t>
            </a:r>
            <a:r>
              <a:rPr lang="nl-NL" sz="2400" dirty="0" smtClean="0"/>
              <a:t> bottelingen gaan in flessen met het alcoholpercentage waarmee ze uit het vat zijn gekomen ( op vatsterkte , zo tussen 53 en 65 %)</a:t>
            </a:r>
            <a:endParaRPr lang="nl-NL"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7853</TotalTime>
  <Words>839</Words>
  <Application>Microsoft Office PowerPoint</Application>
  <PresentationFormat>Diavoorstelling (4:3)</PresentationFormat>
  <Paragraphs>301</Paragraphs>
  <Slides>59</Slides>
  <Notes>59</Notes>
  <HiddenSlides>0</HiddenSlides>
  <MMClips>0</MMClips>
  <ScaleCrop>false</ScaleCrop>
  <HeadingPairs>
    <vt:vector size="4" baseType="variant">
      <vt:variant>
        <vt:lpstr>Thema</vt:lpstr>
      </vt:variant>
      <vt:variant>
        <vt:i4>1</vt:i4>
      </vt:variant>
      <vt:variant>
        <vt:lpstr>Diatitels</vt:lpstr>
      </vt:variant>
      <vt:variant>
        <vt:i4>59</vt:i4>
      </vt:variant>
    </vt:vector>
  </HeadingPairs>
  <TitlesOfParts>
    <vt:vector size="60" baseType="lpstr">
      <vt:lpstr>Office-thema</vt:lpstr>
      <vt:lpstr>Whisky proeven in d’n Ingel</vt:lpstr>
      <vt:lpstr> Bronnen alle teksten:   </vt:lpstr>
      <vt:lpstr>Programma: </vt:lpstr>
      <vt:lpstr>Whisky maken</vt:lpstr>
      <vt:lpstr> Whisky maken </vt:lpstr>
      <vt:lpstr>Vervolg whisky maken</vt:lpstr>
      <vt:lpstr>Vervolg whisky maken</vt:lpstr>
      <vt:lpstr>Vervolg whisky maken</vt:lpstr>
      <vt:lpstr>Vervolg whisky maken</vt:lpstr>
      <vt:lpstr>Intro</vt:lpstr>
      <vt:lpstr>Whisky regio’s Schotland</vt:lpstr>
      <vt:lpstr>De whisky’s die we vanavond gaan proeven!</vt:lpstr>
      <vt:lpstr>6 malt whisky’s </vt:lpstr>
      <vt:lpstr> Speyside </vt:lpstr>
      <vt:lpstr> Speyside: GlenDronach 12 year, single malt, 43% </vt:lpstr>
      <vt:lpstr>Dia 16</vt:lpstr>
      <vt:lpstr>Speyside: GlenDronach 12 year, single malt, 43%</vt:lpstr>
      <vt:lpstr>Eastern Highlands </vt:lpstr>
      <vt:lpstr>Dia 19</vt:lpstr>
      <vt:lpstr>Eastern Highlands :   Glengarioch Foundersreserve,  maltwhisky, 48% </vt:lpstr>
      <vt:lpstr>Western &amp; Northern Highlands, </vt:lpstr>
      <vt:lpstr>Northern Highlands</vt:lpstr>
      <vt:lpstr>Dia 23</vt:lpstr>
      <vt:lpstr>Western &amp; Northern Highlands,   Glenmorangie the original  Single malt, 10 years, 40% </vt:lpstr>
      <vt:lpstr>Vervolg Glenmorangie</vt:lpstr>
      <vt:lpstr>Glenmorangie the original</vt:lpstr>
      <vt:lpstr>Midlands</vt:lpstr>
      <vt:lpstr>Vervolg Midlands</vt:lpstr>
      <vt:lpstr>Midlands:  Dalwhinnie, single malt, 15 years, 43 %, </vt:lpstr>
      <vt:lpstr>Dia 30</vt:lpstr>
      <vt:lpstr>Midlands:  Dalwhinnie, single malt, 15 years, 43 %, </vt:lpstr>
      <vt:lpstr>Dalwhinnie, single malt, 15 years, 43 %,</vt:lpstr>
      <vt:lpstr>Lowlands</vt:lpstr>
      <vt:lpstr>Campbeltown</vt:lpstr>
      <vt:lpstr>Dia 35</vt:lpstr>
      <vt:lpstr> Lowlands/Campbeltown:  Auchentoshan three wood  Single malt, 3 x gedistilleerd, 43%   </vt:lpstr>
      <vt:lpstr>Vervolg  Auchentoshan three wood</vt:lpstr>
      <vt:lpstr>Auchentoshan three wood</vt:lpstr>
      <vt:lpstr> Islay en de eilanden,  </vt:lpstr>
      <vt:lpstr>Vervolg Islay en de eilanden</vt:lpstr>
      <vt:lpstr>Vervolg Islay en de eilanden</vt:lpstr>
      <vt:lpstr>Vervolg Islay en de eilanden</vt:lpstr>
      <vt:lpstr>Dia 43</vt:lpstr>
      <vt:lpstr>Islay en de eilanden: Highland Park single malt, 12 years, 40% </vt:lpstr>
      <vt:lpstr>Vervolg Highland Park </vt:lpstr>
      <vt:lpstr>Highland Park </vt:lpstr>
      <vt:lpstr>Het label</vt:lpstr>
      <vt:lpstr>Vervolg het label</vt:lpstr>
      <vt:lpstr>Vervolg het label</vt:lpstr>
      <vt:lpstr>Vervolg het label</vt:lpstr>
      <vt:lpstr>Vervolg het label</vt:lpstr>
      <vt:lpstr>Vervolg het label</vt:lpstr>
      <vt:lpstr>Vervolg het label</vt:lpstr>
      <vt:lpstr>Whiskywaardigheden</vt:lpstr>
      <vt:lpstr>Vervolg Whiskywaardigheden</vt:lpstr>
      <vt:lpstr>Vervolg Whiskywaardigheden</vt:lpstr>
      <vt:lpstr>Vervolg Whiskywaardigheden</vt:lpstr>
      <vt:lpstr>Vervolg Whiskywaardigheden</vt:lpstr>
      <vt:lpstr>Dia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Whisky proeven in d’n Ingel</dc:title>
  <dc:creator>Paul Hover</dc:creator>
  <cp:lastModifiedBy>Paul Hover</cp:lastModifiedBy>
  <cp:revision>412</cp:revision>
  <dcterms:created xsi:type="dcterms:W3CDTF">2014-10-08T12:52:23Z</dcterms:created>
  <dcterms:modified xsi:type="dcterms:W3CDTF">2014-11-07T17:15:13Z</dcterms:modified>
</cp:coreProperties>
</file>